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0" r:id="rId1"/>
  </p:sldMasterIdLst>
  <p:notesMasterIdLst>
    <p:notesMasterId r:id="rId17"/>
  </p:notesMasterIdLst>
  <p:sldIdLst>
    <p:sldId id="356" r:id="rId2"/>
    <p:sldId id="351" r:id="rId3"/>
    <p:sldId id="352" r:id="rId4"/>
    <p:sldId id="353" r:id="rId5"/>
    <p:sldId id="354" r:id="rId6"/>
    <p:sldId id="280" r:id="rId7"/>
    <p:sldId id="338" r:id="rId8"/>
    <p:sldId id="342" r:id="rId9"/>
    <p:sldId id="344" r:id="rId10"/>
    <p:sldId id="345" r:id="rId11"/>
    <p:sldId id="346" r:id="rId12"/>
    <p:sldId id="347" r:id="rId13"/>
    <p:sldId id="348" r:id="rId14"/>
    <p:sldId id="349" r:id="rId15"/>
    <p:sldId id="350" r:id="rId16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23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292CAC7B-0732-43F1-B217-A289D700D3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86677331-9331-4383-B299-1DC79004C10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DD9CCDD-B0CD-4EB4-8DE2-CFBCE23F2FFC}" type="datetimeFigureOut">
              <a:rPr lang="hu-HU"/>
              <a:pPr>
                <a:defRPr/>
              </a:pPr>
              <a:t>2020. 12. 12.</a:t>
            </a:fld>
            <a:endParaRPr lang="hu-HU"/>
          </a:p>
        </p:txBody>
      </p:sp>
      <p:sp>
        <p:nvSpPr>
          <p:cNvPr id="4" name="Diakép helye 3">
            <a:extLst>
              <a:ext uri="{FF2B5EF4-FFF2-40B4-BE49-F238E27FC236}">
                <a16:creationId xmlns:a16="http://schemas.microsoft.com/office/drawing/2014/main" id="{3A73B641-D23E-4638-B4FE-BA766FA0A45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>
            <a:extLst>
              <a:ext uri="{FF2B5EF4-FFF2-40B4-BE49-F238E27FC236}">
                <a16:creationId xmlns:a16="http://schemas.microsoft.com/office/drawing/2014/main" id="{893A3C1C-4CAD-41BA-B88A-5A9E6E27FF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CEB230E-6406-4C1A-9F85-FA804147A4D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45663E2-F756-4F44-ADE6-BA821078F5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DDF39955-4375-4E7F-91B0-8FB1FA26C00F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iakép helye 1">
            <a:extLst>
              <a:ext uri="{FF2B5EF4-FFF2-40B4-BE49-F238E27FC236}">
                <a16:creationId xmlns:a16="http://schemas.microsoft.com/office/drawing/2014/main" id="{96404BB1-40FD-4F6B-9C45-6C9DE2C708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Jegyzetek helye 2">
            <a:extLst>
              <a:ext uri="{FF2B5EF4-FFF2-40B4-BE49-F238E27FC236}">
                <a16:creationId xmlns:a16="http://schemas.microsoft.com/office/drawing/2014/main" id="{DB5564A7-6865-4286-8794-EF987D6724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iakép helye 1">
            <a:extLst>
              <a:ext uri="{FF2B5EF4-FFF2-40B4-BE49-F238E27FC236}">
                <a16:creationId xmlns:a16="http://schemas.microsoft.com/office/drawing/2014/main" id="{C9100F4B-D3FF-4A53-93A9-E65D9F5340F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Jegyzetek helye 2">
            <a:extLst>
              <a:ext uri="{FF2B5EF4-FFF2-40B4-BE49-F238E27FC236}">
                <a16:creationId xmlns:a16="http://schemas.microsoft.com/office/drawing/2014/main" id="{3EB0C64B-B4A9-4573-8DC4-8884824D9F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5800" y="4173538"/>
            <a:ext cx="5721350" cy="4511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/>
              <a:t> </a:t>
            </a:r>
          </a:p>
          <a:p>
            <a:pPr algn="just"/>
            <a:r>
              <a:rPr lang="hu-HU" altLang="hu-HU"/>
              <a:t>Bevezető: A közigazgatás és közszolgáltatások  megfelelő működése meghatározó szükséglete a modern európai társadalmaknak. A  </a:t>
            </a:r>
            <a:r>
              <a:rPr lang="hu-HU" altLang="hu-HU" b="1"/>
              <a:t>Partnerségi Megállapodás  célkitűzéseinek elérése nem lehetséges a közigazgatás, illetve a közszolgáltatások hatékonyságának fejlesztése, egy ügyfélközpontúbb, szolgáltató hozzáállású állam kialakítása nélkül. Ezt felismerve Magyarország a 2014-2020 időszakban külön operatív program keretében tervezi a közigazgatás, valamint a helyi közszolgáltatás szféra fejlesztéseit végrehajtani.</a:t>
            </a:r>
          </a:p>
          <a:p>
            <a:pPr algn="just"/>
            <a:r>
              <a:rPr lang="hu-HU" altLang="hu-HU"/>
              <a:t>Ennek alapján a  </a:t>
            </a:r>
            <a:r>
              <a:rPr lang="hu-HU" altLang="hu-HU" b="1"/>
              <a:t>KÖFOP stratégiai környezetét megalapozó dokumentumokat tartalmazza felsorolás szinten a megjelenített dia:</a:t>
            </a:r>
          </a:p>
          <a:p>
            <a:pPr algn="just"/>
            <a:endParaRPr lang="hu-HU" altLang="hu-HU"/>
          </a:p>
          <a:p>
            <a:pPr algn="just"/>
            <a:r>
              <a:rPr lang="hu-HU" altLang="hu-HU"/>
              <a:t>Magyarország Partnerségi Megállapodás 2014-2020 –ban megfogalmazott </a:t>
            </a:r>
            <a:r>
              <a:rPr lang="hu-HU" altLang="hu-HU" b="1"/>
              <a:t>11-es  EU tematikus cél elérését, „ A hatóságok és az érdekelt felek intézményi kapacitásának javítása és a hatékony közigazgatáshoz történő hozzájárulása” célt támogatja megvalósulásával a KÖFOP</a:t>
            </a:r>
          </a:p>
          <a:p>
            <a:pPr algn="just"/>
            <a:endParaRPr lang="hu-HU" altLang="hu-HU"/>
          </a:p>
          <a:p>
            <a:pPr marL="628650" lvl="1" indent="-171450">
              <a:buFontTx/>
              <a:buChar char="-"/>
            </a:pPr>
            <a:endParaRPr lang="hu-HU" altLang="hu-HU"/>
          </a:p>
        </p:txBody>
      </p:sp>
      <p:sp>
        <p:nvSpPr>
          <p:cNvPr id="28676" name="Dia számának helye 3">
            <a:extLst>
              <a:ext uri="{FF2B5EF4-FFF2-40B4-BE49-F238E27FC236}">
                <a16:creationId xmlns:a16="http://schemas.microsoft.com/office/drawing/2014/main" id="{7BC61F42-9F26-4A66-9488-6C4F135A76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F1075E-5301-4D1D-9350-EA35E05A0493}" type="slidenum">
              <a:rPr lang="hu-HU" altLang="hu-HU">
                <a:latin typeface="Calibri" panose="020F0502020204030204" pitchFamily="34" charset="0"/>
              </a:rPr>
              <a:pPr/>
              <a:t>2</a:t>
            </a:fld>
            <a:endParaRPr lang="hu-HU" altLang="hu-H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iakép helye 1">
            <a:extLst>
              <a:ext uri="{FF2B5EF4-FFF2-40B4-BE49-F238E27FC236}">
                <a16:creationId xmlns:a16="http://schemas.microsoft.com/office/drawing/2014/main" id="{F721DAFD-DE6B-4DF9-A7BC-F209CBDE7BA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Jegyzetek helye 2">
            <a:extLst>
              <a:ext uri="{FF2B5EF4-FFF2-40B4-BE49-F238E27FC236}">
                <a16:creationId xmlns:a16="http://schemas.microsoft.com/office/drawing/2014/main" id="{30E31729-AD6D-465B-A8BF-C7BAF9E95C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/>
              <a:t>Javasoljuk kiemelni: a JÁM az 1-es és 2-es prioritás projektjeihez kötelezően választandó. Így vizuálisan is megjelenítjük az NEK és kedvezményezettek felé az arányokat.</a:t>
            </a:r>
          </a:p>
        </p:txBody>
      </p:sp>
      <p:sp>
        <p:nvSpPr>
          <p:cNvPr id="29700" name="Dia számának helye 3">
            <a:extLst>
              <a:ext uri="{FF2B5EF4-FFF2-40B4-BE49-F238E27FC236}">
                <a16:creationId xmlns:a16="http://schemas.microsoft.com/office/drawing/2014/main" id="{9A5F096E-A2BC-4EC8-B538-1F007FBFE6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808C50F-8F88-41DB-91A9-BA9FE79B5CBE}" type="slidenum">
              <a:rPr lang="hu-HU" altLang="hu-HU">
                <a:latin typeface="Calibri" panose="020F0502020204030204" pitchFamily="34" charset="0"/>
              </a:rPr>
              <a:pPr/>
              <a:t>3</a:t>
            </a:fld>
            <a:endParaRPr lang="hu-HU" altLang="hu-H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iakép helye 1">
            <a:extLst>
              <a:ext uri="{FF2B5EF4-FFF2-40B4-BE49-F238E27FC236}">
                <a16:creationId xmlns:a16="http://schemas.microsoft.com/office/drawing/2014/main" id="{8EE5A22F-2951-4613-BB2F-A467D51406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Jegyzetek helye 2">
            <a:extLst>
              <a:ext uri="{FF2B5EF4-FFF2-40B4-BE49-F238E27FC236}">
                <a16:creationId xmlns:a16="http://schemas.microsoft.com/office/drawing/2014/main" id="{08DC5A9A-01F5-4B7B-A436-92858FD911D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5800" y="4173538"/>
            <a:ext cx="5721350" cy="4511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/>
              <a:t> </a:t>
            </a:r>
          </a:p>
        </p:txBody>
      </p:sp>
      <p:sp>
        <p:nvSpPr>
          <p:cNvPr id="30724" name="Dia számának helye 3">
            <a:extLst>
              <a:ext uri="{FF2B5EF4-FFF2-40B4-BE49-F238E27FC236}">
                <a16:creationId xmlns:a16="http://schemas.microsoft.com/office/drawing/2014/main" id="{EA14FCE6-082C-49D9-86DD-CF23A4315B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9942EA-5DC5-41CA-B30E-4960F31476F3}" type="slidenum">
              <a:rPr lang="hu-HU" altLang="hu-HU">
                <a:solidFill>
                  <a:srgbClr val="000000"/>
                </a:solidFill>
                <a:latin typeface="Calibri" panose="020F0502020204030204" pitchFamily="34" charset="0"/>
              </a:rPr>
              <a:pPr/>
              <a:t>4</a:t>
            </a:fld>
            <a:endParaRPr lang="hu-HU" altLang="hu-H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iakép helye 1">
            <a:extLst>
              <a:ext uri="{FF2B5EF4-FFF2-40B4-BE49-F238E27FC236}">
                <a16:creationId xmlns:a16="http://schemas.microsoft.com/office/drawing/2014/main" id="{90F53785-CD31-4D52-9B54-966B8E9F0B0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Jegyzetek helye 2">
            <a:extLst>
              <a:ext uri="{FF2B5EF4-FFF2-40B4-BE49-F238E27FC236}">
                <a16:creationId xmlns:a16="http://schemas.microsoft.com/office/drawing/2014/main" id="{72EF2E80-F227-4DD4-83A4-7B7B0749E0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/>
          </a:p>
        </p:txBody>
      </p:sp>
      <p:sp>
        <p:nvSpPr>
          <p:cNvPr id="31748" name="Dia számának helye 3">
            <a:extLst>
              <a:ext uri="{FF2B5EF4-FFF2-40B4-BE49-F238E27FC236}">
                <a16:creationId xmlns:a16="http://schemas.microsoft.com/office/drawing/2014/main" id="{B4978194-A2E6-4B99-A6D5-424A575094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447820-9566-40F0-8A6D-B8244E8AE092}" type="slidenum">
              <a:rPr lang="hu-HU" altLang="hu-HU">
                <a:solidFill>
                  <a:srgbClr val="000000"/>
                </a:solidFill>
                <a:latin typeface="Calibri" panose="020F0502020204030204" pitchFamily="34" charset="0"/>
              </a:rPr>
              <a:pPr/>
              <a:t>5</a:t>
            </a:fld>
            <a:endParaRPr lang="hu-HU" altLang="hu-H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F65EEC8-FEDE-470F-9526-0EBE05D05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57F94-3B6A-4EB1-92C6-6E86128B06AD}" type="datetimeFigureOut">
              <a:rPr lang="hu-HU"/>
              <a:pPr>
                <a:defRPr/>
              </a:pPr>
              <a:t>2020. 12. 12.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6E01E59-FCF7-4D1F-BC70-8C30572F3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F0F5B7D-8248-470D-A4C8-3FE1E2888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D9F8B-11C1-46CC-8937-C0B70334366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0012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B27D30E-9D05-46BF-B23F-7BF97E8ED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6BB58-2B5C-4BA2-A472-EDBBF3CEDE72}" type="datetimeFigureOut">
              <a:rPr lang="hu-HU"/>
              <a:pPr>
                <a:defRPr/>
              </a:pPr>
              <a:t>2020. 12. 12.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6A32C3E-8E66-4078-8E0F-66CC88A64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8B0A066-1D9F-47AD-A4B1-A429B6E9B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396E5-9181-420C-A62D-4BE5FABD8CF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5966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13544BC-D69B-475E-BC24-D41166A76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2D8DF-4433-4ECA-A3DD-F24B292045C8}" type="datetimeFigureOut">
              <a:rPr lang="hu-HU"/>
              <a:pPr>
                <a:defRPr/>
              </a:pPr>
              <a:t>2020. 12. 12.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4CC415E-96C2-4B85-8BAA-F86FE44B1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F799303-8C63-4A43-BCFB-934F76A84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C35D6-F845-426D-AFC9-7F3CC2E68CA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73948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>
            <a:extLst>
              <a:ext uri="{FF2B5EF4-FFF2-40B4-BE49-F238E27FC236}">
                <a16:creationId xmlns:a16="http://schemas.microsoft.com/office/drawing/2014/main" id="{A208F611-D4BF-4ECD-B1CD-85BD17D617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5902325"/>
            <a:ext cx="414338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zöveg helye 4"/>
          <p:cNvSpPr>
            <a:spLocks noGrp="1"/>
          </p:cNvSpPr>
          <p:nvPr>
            <p:ph type="body" sz="quarter" idx="22"/>
          </p:nvPr>
        </p:nvSpPr>
        <p:spPr>
          <a:xfrm>
            <a:off x="715432" y="532799"/>
            <a:ext cx="8070096" cy="4117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251" b="1" baseline="0">
                <a:solidFill>
                  <a:srgbClr val="005A7A"/>
                </a:solidFill>
              </a:defRPr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D999712-6044-4764-AD99-65A7A0C12BA4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>
          <a:xfrm>
            <a:off x="8318500" y="6356350"/>
            <a:ext cx="584200" cy="127000"/>
          </a:xfrm>
        </p:spPr>
        <p:txBody>
          <a:bodyPr lIns="0" tIns="0" rIns="0" bIns="0"/>
          <a:lstStyle>
            <a:lvl1pPr>
              <a:defRPr sz="700" b="1">
                <a:solidFill>
                  <a:srgbClr val="005A7A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CED79B43-8644-4A02-8508-44616784A609}" type="slidenum">
              <a:rPr lang="hu-HU" altLang="hu-HU"/>
              <a:pPr/>
              <a:t>‹#›</a:t>
            </a:fld>
            <a:endParaRPr lang="hu-HU" altLang="hu-HU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BD9668BA-2747-41E0-BD81-8F740CB6871C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>
          <a:xfrm>
            <a:off x="679450" y="6329363"/>
            <a:ext cx="3084513" cy="182562"/>
          </a:xfrm>
        </p:spPr>
        <p:txBody>
          <a:bodyPr/>
          <a:lstStyle>
            <a:lvl1pPr>
              <a:defRPr lang="hu-HU" sz="750" b="1">
                <a:solidFill>
                  <a:srgbClr val="005A7A"/>
                </a:solidFill>
              </a:defRPr>
            </a:lvl1pPr>
          </a:lstStyle>
          <a:p>
            <a:pPr>
              <a:defRPr/>
            </a:pPr>
            <a:r>
              <a:t>Lechner Nonprofit Kft. Prezentáció címe</a:t>
            </a:r>
          </a:p>
        </p:txBody>
      </p:sp>
    </p:spTree>
    <p:extLst>
      <p:ext uri="{BB962C8B-B14F-4D97-AF65-F5344CB8AC3E}">
        <p14:creationId xmlns:p14="http://schemas.microsoft.com/office/powerpoint/2010/main" val="3541764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ig-Picture-Martik">
    <p:bg>
      <p:bgPr>
        <a:solidFill>
          <a:srgbClr val="1534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>
            <a:extLst>
              <a:ext uri="{FF2B5EF4-FFF2-40B4-BE49-F238E27FC236}">
                <a16:creationId xmlns:a16="http://schemas.microsoft.com/office/drawing/2014/main" id="{E8FD3396-D3B7-4ED2-9275-F4F0856A0E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482600"/>
            <a:ext cx="177482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icture Placeholder 13"/>
          <p:cNvSpPr>
            <a:spLocks noGrp="1" noChangeAspect="1"/>
          </p:cNvSpPr>
          <p:nvPr>
            <p:ph type="pic" sz="quarter" idx="20"/>
          </p:nvPr>
        </p:nvSpPr>
        <p:spPr>
          <a:xfrm>
            <a:off x="2779252" y="816420"/>
            <a:ext cx="3922390" cy="5225160"/>
          </a:xfrm>
          <a:prstGeom prst="ellipse">
            <a:avLst/>
          </a:prstGeom>
        </p:spPr>
        <p:txBody>
          <a:bodyPr rtlCol="0">
            <a:noAutofit/>
          </a:bodyPr>
          <a:lstStyle>
            <a:lvl1pPr marL="0" indent="0">
              <a:lnSpc>
                <a:spcPct val="130000"/>
              </a:lnSpc>
              <a:buNone/>
              <a:defRPr sz="900" baseline="0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CD40764-40DB-483E-A615-CAB0F0C90C24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>
          <a:xfrm>
            <a:off x="8318500" y="6356350"/>
            <a:ext cx="584200" cy="127000"/>
          </a:xfrm>
        </p:spPr>
        <p:txBody>
          <a:bodyPr lIns="0" tIns="0" rIns="0" bIns="0"/>
          <a:lstStyle>
            <a:lvl1pPr>
              <a:defRPr sz="700" b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2A47C55C-E1F9-4AD4-B588-87B199D09F2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34287767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FF2A5DF-A788-4352-81BC-2BFA92F22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786B9-2BE5-434C-AA4B-1D043607ABEE}" type="datetimeFigureOut">
              <a:rPr lang="hu-HU"/>
              <a:pPr>
                <a:defRPr/>
              </a:pPr>
              <a:t>2020. 12. 12.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3ABC140-A589-4450-BA1C-EA4F34A90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1E638AD-33CF-475E-A6F2-34F92D137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8E72A-DA41-4004-898E-15B52FE19B5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42282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:\NKE_SIRH_KSI\Arculat\NKE Arculat\NKE_logo es emblema\NKE_logo_RGB.jpg">
            <a:extLst>
              <a:ext uri="{FF2B5EF4-FFF2-40B4-BE49-F238E27FC236}">
                <a16:creationId xmlns:a16="http://schemas.microsoft.com/office/drawing/2014/main" id="{6C8DD462-EC5C-476F-A607-9D9F6738435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6008688"/>
            <a:ext cx="1144587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>
            <a:extLst>
              <a:ext uri="{FF2B5EF4-FFF2-40B4-BE49-F238E27FC236}">
                <a16:creationId xmlns:a16="http://schemas.microsoft.com/office/drawing/2014/main" id="{56E3DAE4-84AB-406B-B403-3E7A216BB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573CD-B50F-4D02-AD9A-4A53C4B6B58B}" type="datetimeFigureOut">
              <a:rPr lang="hu-HU"/>
              <a:pPr>
                <a:defRPr/>
              </a:pPr>
              <a:t>2020. 12. 12.</a:t>
            </a:fld>
            <a:endParaRPr lang="hu-HU"/>
          </a:p>
        </p:txBody>
      </p:sp>
      <p:sp>
        <p:nvSpPr>
          <p:cNvPr id="6" name="Élőláb helye 4">
            <a:extLst>
              <a:ext uri="{FF2B5EF4-FFF2-40B4-BE49-F238E27FC236}">
                <a16:creationId xmlns:a16="http://schemas.microsoft.com/office/drawing/2014/main" id="{8A04D341-C445-4008-BD94-DA10F1258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>
            <a:extLst>
              <a:ext uri="{FF2B5EF4-FFF2-40B4-BE49-F238E27FC236}">
                <a16:creationId xmlns:a16="http://schemas.microsoft.com/office/drawing/2014/main" id="{DF72DFBE-65D4-4B25-BE60-8E1870386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4F980-8C92-44DC-A368-D28B914A71B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98270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:\NKE_SIRH_KSI\Arculat\NKE Arculat\NKE_logo es emblema\NKE_logo_RGB.jpg">
            <a:extLst>
              <a:ext uri="{FF2B5EF4-FFF2-40B4-BE49-F238E27FC236}">
                <a16:creationId xmlns:a16="http://schemas.microsoft.com/office/drawing/2014/main" id="{7011B98C-CC24-4DF1-8F5E-BD390DE498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6008688"/>
            <a:ext cx="1144587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Dátum helye 4">
            <a:extLst>
              <a:ext uri="{FF2B5EF4-FFF2-40B4-BE49-F238E27FC236}">
                <a16:creationId xmlns:a16="http://schemas.microsoft.com/office/drawing/2014/main" id="{A1D41645-0E69-4BAF-B78B-934052CA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95E51-3D03-4DF5-AEBD-45378BE7F355}" type="datetimeFigureOut">
              <a:rPr lang="hu-HU"/>
              <a:pPr>
                <a:defRPr/>
              </a:pPr>
              <a:t>2020. 12. 12.</a:t>
            </a:fld>
            <a:endParaRPr lang="hu-HU"/>
          </a:p>
        </p:txBody>
      </p:sp>
      <p:sp>
        <p:nvSpPr>
          <p:cNvPr id="7" name="Élőláb helye 5">
            <a:extLst>
              <a:ext uri="{FF2B5EF4-FFF2-40B4-BE49-F238E27FC236}">
                <a16:creationId xmlns:a16="http://schemas.microsoft.com/office/drawing/2014/main" id="{360D3C22-B606-4553-A28E-1077E3DDD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6">
            <a:extLst>
              <a:ext uri="{FF2B5EF4-FFF2-40B4-BE49-F238E27FC236}">
                <a16:creationId xmlns:a16="http://schemas.microsoft.com/office/drawing/2014/main" id="{30AB5270-1D32-4FE1-8884-DF585637E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28A6E-A536-4A36-B6E2-A6B475254A7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2155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S:\NKE_SIRH_KSI\Arculat\NKE Arculat\NKE_logo es emblema\NKE_logo_RGB.jpg">
            <a:extLst>
              <a:ext uri="{FF2B5EF4-FFF2-40B4-BE49-F238E27FC236}">
                <a16:creationId xmlns:a16="http://schemas.microsoft.com/office/drawing/2014/main" id="{270844D3-1E2B-44E2-89B5-8D9E5D1A14D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6008688"/>
            <a:ext cx="1144587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8" name="Dátum helye 6">
            <a:extLst>
              <a:ext uri="{FF2B5EF4-FFF2-40B4-BE49-F238E27FC236}">
                <a16:creationId xmlns:a16="http://schemas.microsoft.com/office/drawing/2014/main" id="{77B9CDAB-1112-44F0-8BAF-F11938B32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E217E-A9EB-4646-B98B-8D60C76F7EBF}" type="datetimeFigureOut">
              <a:rPr lang="hu-HU"/>
              <a:pPr>
                <a:defRPr/>
              </a:pPr>
              <a:t>2020. 12. 12.</a:t>
            </a:fld>
            <a:endParaRPr lang="hu-HU"/>
          </a:p>
        </p:txBody>
      </p:sp>
      <p:sp>
        <p:nvSpPr>
          <p:cNvPr id="9" name="Élőláb helye 7">
            <a:extLst>
              <a:ext uri="{FF2B5EF4-FFF2-40B4-BE49-F238E27FC236}">
                <a16:creationId xmlns:a16="http://schemas.microsoft.com/office/drawing/2014/main" id="{6D8ADB6A-9624-43E9-8777-AC8D30E7C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" name="Dia számának helye 8">
            <a:extLst>
              <a:ext uri="{FF2B5EF4-FFF2-40B4-BE49-F238E27FC236}">
                <a16:creationId xmlns:a16="http://schemas.microsoft.com/office/drawing/2014/main" id="{F6B45EF1-EDFC-4968-8840-835311023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E68B2-BAEC-4D8D-9130-A6140A8DB74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37566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S:\NKE_SIRH_KSI\Arculat\NKE Arculat\NKE_logo es emblema\NKE_logo_RGB.jpg">
            <a:extLst>
              <a:ext uri="{FF2B5EF4-FFF2-40B4-BE49-F238E27FC236}">
                <a16:creationId xmlns:a16="http://schemas.microsoft.com/office/drawing/2014/main" id="{F27F360D-5187-4874-9E0F-9D1D367B21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6008688"/>
            <a:ext cx="1144587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4" name="Dátum helye 2">
            <a:extLst>
              <a:ext uri="{FF2B5EF4-FFF2-40B4-BE49-F238E27FC236}">
                <a16:creationId xmlns:a16="http://schemas.microsoft.com/office/drawing/2014/main" id="{7E358CB8-3A3E-4F3E-8986-F7E0166F2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4E1D8-37CF-43C0-8737-B7A5BC0039C4}" type="datetimeFigureOut">
              <a:rPr lang="hu-HU"/>
              <a:pPr>
                <a:defRPr/>
              </a:pPr>
              <a:t>2020. 12. 12.</a:t>
            </a:fld>
            <a:endParaRPr lang="hu-HU"/>
          </a:p>
        </p:txBody>
      </p:sp>
      <p:sp>
        <p:nvSpPr>
          <p:cNvPr id="5" name="Élőláb helye 3">
            <a:extLst>
              <a:ext uri="{FF2B5EF4-FFF2-40B4-BE49-F238E27FC236}">
                <a16:creationId xmlns:a16="http://schemas.microsoft.com/office/drawing/2014/main" id="{A94AAB92-05B2-4621-A1EE-D9F795C1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4">
            <a:extLst>
              <a:ext uri="{FF2B5EF4-FFF2-40B4-BE49-F238E27FC236}">
                <a16:creationId xmlns:a16="http://schemas.microsoft.com/office/drawing/2014/main" id="{1CCFBD1F-BBCD-4269-A60B-A324CA24D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CADBB-D8D7-4CB9-8CCA-F1D2D260A73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24904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S:\NKE_SIRH_KSI\Arculat\NKE Arculat\NKE_logo es emblema\NKE_logo_RGB.jpg">
            <a:extLst>
              <a:ext uri="{FF2B5EF4-FFF2-40B4-BE49-F238E27FC236}">
                <a16:creationId xmlns:a16="http://schemas.microsoft.com/office/drawing/2014/main" id="{32CD3ABB-C21E-4E91-A607-0CA4D7F96BE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6008688"/>
            <a:ext cx="1144587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átum helye 1">
            <a:extLst>
              <a:ext uri="{FF2B5EF4-FFF2-40B4-BE49-F238E27FC236}">
                <a16:creationId xmlns:a16="http://schemas.microsoft.com/office/drawing/2014/main" id="{A3A4DE8E-286D-443A-B126-061D26901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4DBAD-BA53-4C36-BC23-D5B0865E17BB}" type="datetimeFigureOut">
              <a:rPr lang="hu-HU"/>
              <a:pPr>
                <a:defRPr/>
              </a:pPr>
              <a:t>2020. 12. 12.</a:t>
            </a:fld>
            <a:endParaRPr lang="hu-HU"/>
          </a:p>
        </p:txBody>
      </p:sp>
      <p:sp>
        <p:nvSpPr>
          <p:cNvPr id="4" name="Élőláb helye 2">
            <a:extLst>
              <a:ext uri="{FF2B5EF4-FFF2-40B4-BE49-F238E27FC236}">
                <a16:creationId xmlns:a16="http://schemas.microsoft.com/office/drawing/2014/main" id="{894FFD61-59AA-4493-A53B-DD0E32E1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3">
            <a:extLst>
              <a:ext uri="{FF2B5EF4-FFF2-40B4-BE49-F238E27FC236}">
                <a16:creationId xmlns:a16="http://schemas.microsoft.com/office/drawing/2014/main" id="{4D5BEF2A-9C16-4B18-B006-A3EFB2C6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A0A46-A164-400F-A572-A2ECBADD00C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707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:\NKE_SIRH_KSI\Arculat\NKE Arculat\NKE_logo es emblema\NKE_logo_RGB.jpg">
            <a:extLst>
              <a:ext uri="{FF2B5EF4-FFF2-40B4-BE49-F238E27FC236}">
                <a16:creationId xmlns:a16="http://schemas.microsoft.com/office/drawing/2014/main" id="{2072D242-E801-4A0B-96EE-5FE54DFE52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6008688"/>
            <a:ext cx="1144587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Dátum helye 4">
            <a:extLst>
              <a:ext uri="{FF2B5EF4-FFF2-40B4-BE49-F238E27FC236}">
                <a16:creationId xmlns:a16="http://schemas.microsoft.com/office/drawing/2014/main" id="{4B44AF17-C5EA-4BC5-9499-307488F3B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93F44-0163-4BF3-B1C2-FAA129FB9C6F}" type="datetimeFigureOut">
              <a:rPr lang="hu-HU"/>
              <a:pPr>
                <a:defRPr/>
              </a:pPr>
              <a:t>2020. 12. 12.</a:t>
            </a:fld>
            <a:endParaRPr lang="hu-HU"/>
          </a:p>
        </p:txBody>
      </p:sp>
      <p:sp>
        <p:nvSpPr>
          <p:cNvPr id="7" name="Élőláb helye 5">
            <a:extLst>
              <a:ext uri="{FF2B5EF4-FFF2-40B4-BE49-F238E27FC236}">
                <a16:creationId xmlns:a16="http://schemas.microsoft.com/office/drawing/2014/main" id="{B8357617-5318-4DFC-B119-B00187A96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6">
            <a:extLst>
              <a:ext uri="{FF2B5EF4-FFF2-40B4-BE49-F238E27FC236}">
                <a16:creationId xmlns:a16="http://schemas.microsoft.com/office/drawing/2014/main" id="{4B97BCCE-4E7A-41C5-85AB-902F4C491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FEE3C-85BE-44BB-BCFF-135997E2205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6545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:\NKE_SIRH_KSI\Arculat\NKE Arculat\NKE_logo es emblema\NKE_logo_RGB.jpg">
            <a:extLst>
              <a:ext uri="{FF2B5EF4-FFF2-40B4-BE49-F238E27FC236}">
                <a16:creationId xmlns:a16="http://schemas.microsoft.com/office/drawing/2014/main" id="{852A0908-BC10-4213-9132-26157B0D365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6008688"/>
            <a:ext cx="1144587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Dátum helye 4">
            <a:extLst>
              <a:ext uri="{FF2B5EF4-FFF2-40B4-BE49-F238E27FC236}">
                <a16:creationId xmlns:a16="http://schemas.microsoft.com/office/drawing/2014/main" id="{1C3CF1A5-3347-499B-9210-F79FBA529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57A0E-6258-4FD8-BA37-E9C202F12232}" type="datetimeFigureOut">
              <a:rPr lang="hu-HU"/>
              <a:pPr>
                <a:defRPr/>
              </a:pPr>
              <a:t>2020. 12. 12.</a:t>
            </a:fld>
            <a:endParaRPr lang="hu-HU"/>
          </a:p>
        </p:txBody>
      </p:sp>
      <p:sp>
        <p:nvSpPr>
          <p:cNvPr id="7" name="Élőláb helye 5">
            <a:extLst>
              <a:ext uri="{FF2B5EF4-FFF2-40B4-BE49-F238E27FC236}">
                <a16:creationId xmlns:a16="http://schemas.microsoft.com/office/drawing/2014/main" id="{91918AFD-15A6-4069-B3E0-E1283CC2D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Dia számának helye 6">
            <a:extLst>
              <a:ext uri="{FF2B5EF4-FFF2-40B4-BE49-F238E27FC236}">
                <a16:creationId xmlns:a16="http://schemas.microsoft.com/office/drawing/2014/main" id="{B3566CB1-1DA0-44C0-8D6C-C20DE017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7CB36-8677-40B3-A7D8-02C2ADC1B69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9223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>
            <a:extLst>
              <a:ext uri="{FF2B5EF4-FFF2-40B4-BE49-F238E27FC236}">
                <a16:creationId xmlns:a16="http://schemas.microsoft.com/office/drawing/2014/main" id="{FBCA17E7-9429-4989-9494-3EF88EFB881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Szöveg helye 2">
            <a:extLst>
              <a:ext uri="{FF2B5EF4-FFF2-40B4-BE49-F238E27FC236}">
                <a16:creationId xmlns:a16="http://schemas.microsoft.com/office/drawing/2014/main" id="{8268DC9D-296E-4C33-A389-30DB95D771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1417CA9-26EA-4B46-A134-155C1A0889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276AFAC-FA65-40C5-9EC9-6539596A4293}" type="datetimeFigureOut">
              <a:rPr lang="hu-HU"/>
              <a:pPr>
                <a:defRPr/>
              </a:pPr>
              <a:t>2020. 12. 12.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816C9B5-DECA-40B9-9E4A-446633ECD6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603DF46-0589-4D0D-B671-46EBD69632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7C18F1D6-6CFE-40C3-BE67-B698679B8570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3" r:id="rId3"/>
    <p:sldLayoutId id="2147484314" r:id="rId4"/>
    <p:sldLayoutId id="2147484315" r:id="rId5"/>
    <p:sldLayoutId id="2147484316" r:id="rId6"/>
    <p:sldLayoutId id="2147484317" r:id="rId7"/>
    <p:sldLayoutId id="2147484318" r:id="rId8"/>
    <p:sldLayoutId id="2147484319" r:id="rId9"/>
    <p:sldLayoutId id="2147484311" r:id="rId10"/>
    <p:sldLayoutId id="2147484312" r:id="rId11"/>
    <p:sldLayoutId id="2147484320" r:id="rId12"/>
    <p:sldLayoutId id="2147484321" r:id="rId13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FAEF449-0531-469F-981F-3DF5C8F48C92}"/>
              </a:ext>
            </a:extLst>
          </p:cNvPr>
          <p:cNvSpPr/>
          <p:nvPr/>
        </p:nvSpPr>
        <p:spPr>
          <a:xfrm>
            <a:off x="1458913" y="2638425"/>
            <a:ext cx="6126162" cy="1339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hu-HU" altLang="hu-HU" sz="2701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JÓ ÁLLAM MUTATÓK ÉS PROJEKTMUTATÓK (JÁM, JÁPM) SZEREPE A KÖFOPBAN</a:t>
            </a:r>
            <a:endParaRPr lang="hu-HU" sz="2701" b="1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artalom helye 2">
            <a:extLst>
              <a:ext uri="{FF2B5EF4-FFF2-40B4-BE49-F238E27FC236}">
                <a16:creationId xmlns:a16="http://schemas.microsoft.com/office/drawing/2014/main" id="{EFAFE34D-2867-4BD3-8BF0-FF95B58DC7F4}"/>
              </a:ext>
            </a:extLst>
          </p:cNvPr>
          <p:cNvSpPr>
            <a:spLocks noGrp="1" noChangeArrowheads="1"/>
          </p:cNvSpPr>
          <p:nvPr>
            <p:ph type="body" sz="quarter" idx="22"/>
          </p:nvPr>
        </p:nvSpPr>
        <p:spPr>
          <a:xfrm>
            <a:off x="611188" y="765175"/>
            <a:ext cx="8070850" cy="411163"/>
          </a:xfrm>
        </p:spPr>
        <p:txBody>
          <a:bodyPr/>
          <a:lstStyle/>
          <a:p>
            <a:pPr algn="ctr" eaLnBrk="1" hangingPunct="1"/>
            <a:r>
              <a:rPr lang="hu-HU" altLang="hu-HU" sz="15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Módszertani fejlesztés a jelenlegi tervek alapján a kedvezményezettekkel együttműködésben készül!</a:t>
            </a:r>
          </a:p>
          <a:p>
            <a:pPr eaLnBrk="1" hangingPunct="1"/>
            <a:endParaRPr lang="hu-HU" altLang="hu-HU" sz="1500" b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hu-HU" altLang="hu-HU" sz="15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Elvi cél a mutatók alkalmazásának rendszerét úgy felépíteni, hogy:</a:t>
            </a:r>
          </a:p>
          <a:p>
            <a:pPr eaLnBrk="1" hangingPunct="1"/>
            <a:endParaRPr lang="hu-HU" altLang="hu-HU" sz="1500" b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hu-HU" altLang="hu-HU" sz="15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Működőképes legyen (a projekt, és a partnerei számára is reálisan megvalósítható)</a:t>
            </a:r>
          </a:p>
          <a:p>
            <a:pPr eaLnBrk="1" hangingPunct="1"/>
            <a:r>
              <a:rPr lang="hu-HU" altLang="hu-HU" sz="15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Tartalmas legyen: A projekt legfontosabb Jó Állam hatásait kell tematizálja. 	(Nem lehet sehol sem névleges a JÁM-ok kezelése! Nem védhető, ha a Jó 	Állam hatások közül 3 periférikus kerül kiválasztásra! Segítség: JÁM átvilágító 	mátrix.)</a:t>
            </a:r>
          </a:p>
          <a:p>
            <a:pPr eaLnBrk="1" hangingPunct="1"/>
            <a:r>
              <a:rPr lang="hu-HU" altLang="hu-HU" sz="15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kedvezményezettek számára hasznos legyen (projekt, és intézmény sz.)</a:t>
            </a:r>
          </a:p>
          <a:p>
            <a:pPr eaLnBrk="1" hangingPunct="1"/>
            <a:r>
              <a:rPr lang="hu-HU" altLang="hu-HU" sz="15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pl.: kapcsolódjon minőségbiztosítási rendszerükhöz, már létező, vagy tervezett, 	ill. korszerűsítés szempontjából szükségszerű méréseikhez</a:t>
            </a:r>
          </a:p>
          <a:p>
            <a:pPr eaLnBrk="1" hangingPunct="1"/>
            <a:r>
              <a:rPr lang="hu-HU" altLang="hu-HU" sz="15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Nyomon követő, monitoring folyamat épüljön rá (projekt és LTK-IH is)</a:t>
            </a:r>
          </a:p>
          <a:p>
            <a:pPr eaLnBrk="1" hangingPunct="1"/>
            <a:r>
              <a:rPr lang="hu-HU" altLang="hu-HU" sz="15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Záró elemzésre alkalmas legyen (projekt és KÖFOP OP szinten is)</a:t>
            </a:r>
          </a:p>
          <a:p>
            <a:pPr eaLnBrk="1" hangingPunct="1"/>
            <a:endParaRPr lang="hu-HU" altLang="hu-HU" sz="1500" b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hu-HU" altLang="hu-HU" sz="15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módszertani munka ezért a tervek szerint EGYEZTETÉSSEL zajlik.</a:t>
            </a:r>
          </a:p>
          <a:p>
            <a:pPr algn="ctr" eaLnBrk="1" hangingPunct="1"/>
            <a:r>
              <a:rPr lang="hu-HU" altLang="hu-HU" sz="1500" b="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 projektekkel kapcsolatfelvétel)</a:t>
            </a:r>
          </a:p>
        </p:txBody>
      </p:sp>
      <p:sp>
        <p:nvSpPr>
          <p:cNvPr id="20483" name="Cím 1">
            <a:extLst>
              <a:ext uri="{FF2B5EF4-FFF2-40B4-BE49-F238E27FC236}">
                <a16:creationId xmlns:a16="http://schemas.microsoft.com/office/drawing/2014/main" id="{565BABCD-2E29-4389-ADAF-810236DCCBD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400" y="44450"/>
            <a:ext cx="8229600" cy="552450"/>
          </a:xfrm>
        </p:spPr>
        <p:txBody>
          <a:bodyPr/>
          <a:lstStyle/>
          <a:p>
            <a:pPr eaLnBrk="1" hangingPunct="1"/>
            <a:r>
              <a:rPr lang="hu-HU" altLang="hu-HU" sz="28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Módszertani fejlesztés tervezett alapjai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5E5E7FE-B91C-40DA-ABB9-6FFC2756F97F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>
          <a:xfrm>
            <a:off x="-1981200" y="6165850"/>
            <a:ext cx="8226425" cy="365125"/>
          </a:xfrm>
        </p:spPr>
        <p:txBody>
          <a:bodyPr/>
          <a:lstStyle/>
          <a:p>
            <a:pPr>
              <a:defRPr/>
            </a:pPr>
            <a:r>
              <a:t>Lechner Nonprofit Kft. JÁM és JÁPM szerepe a KÖFOP-</a:t>
            </a:r>
            <a:r>
              <a:rPr err="1"/>
              <a:t>ban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artalom helye 2">
            <a:extLst>
              <a:ext uri="{FF2B5EF4-FFF2-40B4-BE49-F238E27FC236}">
                <a16:creationId xmlns:a16="http://schemas.microsoft.com/office/drawing/2014/main" id="{676F19E0-C3B8-4971-8B86-7F3AAFAC392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55650" y="1412875"/>
            <a:ext cx="8069263" cy="411163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altLang="hu-HU" sz="6000" b="0" i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JÁM és projekt Outputok távolságának probléma lényege</a:t>
            </a:r>
            <a:r>
              <a:rPr lang="hu-HU" altLang="hu-HU" sz="60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következő volt:</a:t>
            </a:r>
            <a:endParaRPr lang="hu-HU" altLang="hu-HU" sz="6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hu-HU" altLang="hu-HU" sz="6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altLang="hu-HU" sz="60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Jó Állam Mutatók (JÁM) eredeti rendeltetése: országos nagy rendszerről referálnak.</a:t>
            </a:r>
            <a:endParaRPr lang="hu-HU" altLang="hu-HU" sz="6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altLang="hu-HU" sz="6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↕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altLang="hu-HU" sz="60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projektek: (1) rész rendszerek és (2) saját hatókörüket ismerik csak.</a:t>
            </a:r>
            <a:endParaRPr lang="hu-HU" altLang="hu-HU" sz="6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hu-HU" altLang="hu-HU" sz="6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hu-HU" altLang="hu-HU" sz="6000" b="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altLang="hu-HU" sz="60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projekt ezért nem tudja, nem is tudhatja a nagy rendszerre való hatását becsülni, a jövőre vonatkozóan pedig különösen nem.</a:t>
            </a:r>
            <a:endParaRPr lang="hu-HU" altLang="hu-HU" sz="6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hu-HU" altLang="hu-HU" sz="6000" b="0" i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altLang="hu-HU" sz="6000" b="0" i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Oka:</a:t>
            </a:r>
            <a:r>
              <a:rPr lang="hu-HU" altLang="hu-HU" sz="60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(1) nincs információja a nagy rendszerről és a többi rendszer szereplőről, állapotáról és (2) nem ismeri a többi szereplő terveit, mozgását, (3) nem tudja a módszertani részleteket.</a:t>
            </a:r>
            <a:endParaRPr lang="hu-HU" altLang="hu-HU" sz="6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hu-HU" altLang="hu-HU" sz="6000" b="0" i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altLang="hu-HU" sz="6000" b="0" i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Példa:</a:t>
            </a:r>
            <a:r>
              <a:rPr lang="hu-HU" altLang="hu-HU" sz="60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hivatal tudja, hogy az ő területén megvalósuló fejlesztés az adott ügyekben, </a:t>
            </a:r>
            <a:r>
              <a:rPr lang="hu-HU" altLang="hu-HU" sz="6000" b="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őnála</a:t>
            </a:r>
            <a:r>
              <a:rPr lang="hu-HU" altLang="hu-HU" sz="60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hány percet csökkent. De nem tudja a többi hivatal volumenét, elmozdulását.</a:t>
            </a:r>
            <a:endParaRPr lang="hu-HU" altLang="hu-HU" sz="6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hu-HU" altLang="hu-HU" sz="1400" dirty="0"/>
          </a:p>
        </p:txBody>
      </p:sp>
      <p:sp>
        <p:nvSpPr>
          <p:cNvPr id="21507" name="Cím 1">
            <a:extLst>
              <a:ext uri="{FF2B5EF4-FFF2-40B4-BE49-F238E27FC236}">
                <a16:creationId xmlns:a16="http://schemas.microsoft.com/office/drawing/2014/main" id="{064896EA-FD85-4464-BB53-83EF8ED2D1D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95288" y="188913"/>
            <a:ext cx="8229600" cy="863600"/>
          </a:xfrm>
        </p:spPr>
        <p:txBody>
          <a:bodyPr/>
          <a:lstStyle/>
          <a:p>
            <a:pPr eaLnBrk="1" hangingPunct="1"/>
            <a:r>
              <a:rPr lang="hu-HU" altLang="hu-HU" sz="28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mutatók mérhetővé tételének alapproblémája</a:t>
            </a:r>
            <a:endParaRPr lang="hu-HU" altLang="hu-HU" sz="28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62D09AC-148C-423D-B744-21C23E89C9DF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>
          <a:xfrm>
            <a:off x="-1981200" y="6165850"/>
            <a:ext cx="8226425" cy="365125"/>
          </a:xfrm>
        </p:spPr>
        <p:txBody>
          <a:bodyPr/>
          <a:lstStyle/>
          <a:p>
            <a:pPr>
              <a:defRPr/>
            </a:pPr>
            <a:r>
              <a:t>Lechner Nonprofit Kft. JÁM és JÁPM szerepe a KÖFOP-</a:t>
            </a:r>
            <a:r>
              <a:rPr err="1"/>
              <a:t>ban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>
            <a:extLst>
              <a:ext uri="{FF2B5EF4-FFF2-40B4-BE49-F238E27FC236}">
                <a16:creationId xmlns:a16="http://schemas.microsoft.com/office/drawing/2014/main" id="{7F511670-F8D3-45C3-ADE5-22D1BF9C27A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7802563" cy="360362"/>
          </a:xfrm>
        </p:spPr>
        <p:txBody>
          <a:bodyPr/>
          <a:lstStyle/>
          <a:p>
            <a:pPr eaLnBrk="1" hangingPunct="1"/>
            <a:r>
              <a:rPr lang="hu-HU" altLang="hu-HU" sz="28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JÁM – JÁPM kapcsolata</a:t>
            </a:r>
          </a:p>
        </p:txBody>
      </p:sp>
      <p:pic>
        <p:nvPicPr>
          <p:cNvPr id="22531" name="Picture 6">
            <a:extLst>
              <a:ext uri="{FF2B5EF4-FFF2-40B4-BE49-F238E27FC236}">
                <a16:creationId xmlns:a16="http://schemas.microsoft.com/office/drawing/2014/main" id="{DB619F86-6075-44CF-9AB6-59509DF8AD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692150"/>
            <a:ext cx="7442200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8E4A4-CED2-41EB-A62A-294D6D92AEB5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>
          <a:xfrm>
            <a:off x="-1981200" y="6165850"/>
            <a:ext cx="8226425" cy="365125"/>
          </a:xfrm>
        </p:spPr>
        <p:txBody>
          <a:bodyPr/>
          <a:lstStyle/>
          <a:p>
            <a:pPr>
              <a:defRPr/>
            </a:pPr>
            <a:r>
              <a:t>Lechner Nonprofit Kft. JÁM és JÁPM szerepe a KÖFOP-</a:t>
            </a:r>
            <a:r>
              <a:rPr err="1"/>
              <a:t>ban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724C99B2-F79B-4DD3-8221-CC029C3D4B6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55650" y="836613"/>
            <a:ext cx="8069263" cy="41116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60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 kell osztani a szereplők (Kedvezményezettek, LTK) kompetenciái szerint a mérési szükségletek megvalósítását.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u-HU" sz="6000" b="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sz="60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Kedvezményezett: Konzultáción együttműködik az </a:t>
            </a:r>
            <a:r>
              <a:rPr lang="hu-HU" sz="6000" b="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LTK-val</a:t>
            </a:r>
            <a:r>
              <a:rPr lang="hu-HU" sz="60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majd a kialakult mutatóknál és módszertan szerint a saját kimeneteiig követi és méri a hatásokat (JÁPM).</a:t>
            </a:r>
            <a:endParaRPr lang="hu-HU" sz="6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hu-HU" sz="6000" b="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sz="60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LTK pedig a projektek feletti szinteken biztosítja a hatások megismerhetőségét (országos mérések és számítások, </a:t>
            </a:r>
            <a:r>
              <a:rPr lang="hu-HU" sz="6000" b="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JÁM-k</a:t>
            </a:r>
            <a:r>
              <a:rPr lang="hu-HU" sz="60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nyomon követése).</a:t>
            </a:r>
            <a:endParaRPr lang="hu-HU" sz="6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sz="60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hu-HU" sz="6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sz="6000" b="0" i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LTK feladatainak megoldásmódja:</a:t>
            </a:r>
            <a:endParaRPr lang="hu-HU" sz="6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sz="60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LTK a tervezett outputok oldaláról átvilágítja a projekteket. Így teljes képet nyerünk és elemzésre alkalmas anyagot kapunk a KÖFOP  várható eredményekről.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u-HU" sz="6000" b="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sz="60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LTK és a Kedvezményezett konzultáción kiemeli a Jó Állam releváns  és számszerűsíthető outputokat. (A JÁPM választás alapja lesz).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u-HU" sz="6000" b="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sz="6000" b="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LTK fogja megszervezni az országos (stb.) méréseket, adatgyűjtéseket: a bázisméréseket 2016-17. évben, az eredményméréseket pedig 2019-20-ben.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sz="6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sz="6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projektek egyenkénti eredményeit és összegzett hatását az LTK fogja elemezni és tanulmányban részletesen bemutatni.</a:t>
            </a:r>
            <a:br>
              <a:rPr lang="hu-HU" sz="1400" dirty="0"/>
            </a:br>
            <a:endParaRPr lang="hu-HU" sz="1400" dirty="0"/>
          </a:p>
        </p:txBody>
      </p:sp>
      <p:sp>
        <p:nvSpPr>
          <p:cNvPr id="23555" name="Cím 1">
            <a:extLst>
              <a:ext uri="{FF2B5EF4-FFF2-40B4-BE49-F238E27FC236}">
                <a16:creationId xmlns:a16="http://schemas.microsoft.com/office/drawing/2014/main" id="{23D4CCE9-3069-4AC4-8694-C0E8C232CC7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400" y="-26988"/>
            <a:ext cx="8229600" cy="693738"/>
          </a:xfrm>
        </p:spPr>
        <p:txBody>
          <a:bodyPr/>
          <a:lstStyle/>
          <a:p>
            <a:pPr eaLnBrk="1" hangingPunct="1"/>
            <a:r>
              <a:rPr lang="hu-HU" altLang="hu-HU" sz="28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megoldás</a:t>
            </a:r>
            <a:endParaRPr lang="hu-HU" altLang="hu-HU" sz="28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3A20CF6-9BA9-4A4D-B81C-15694A564DE1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>
          <a:xfrm>
            <a:off x="-1981200" y="6165850"/>
            <a:ext cx="8226425" cy="365125"/>
          </a:xfrm>
        </p:spPr>
        <p:txBody>
          <a:bodyPr/>
          <a:lstStyle/>
          <a:p>
            <a:pPr>
              <a:defRPr/>
            </a:pPr>
            <a:r>
              <a:t>Lechner Nonprofit Kft. JÁM és JÁPM szerepe a KÖFOP-</a:t>
            </a:r>
            <a:r>
              <a:rPr err="1"/>
              <a:t>ban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artalom helye 2">
            <a:extLst>
              <a:ext uri="{FF2B5EF4-FFF2-40B4-BE49-F238E27FC236}">
                <a16:creationId xmlns:a16="http://schemas.microsoft.com/office/drawing/2014/main" id="{2A036FB8-732B-4C35-B48F-9380278C10E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06438" y="815975"/>
            <a:ext cx="8070850" cy="41275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altLang="hu-HU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Módszertani fejlesztés a jelenlegi tervek alapján az alábbi projekt átvilágítást segítő mátrixra épül: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u-HU" altLang="hu-HU" sz="800" dirty="0"/>
          </a:p>
        </p:txBody>
      </p:sp>
      <p:sp>
        <p:nvSpPr>
          <p:cNvPr id="24579" name="Cím 1">
            <a:extLst>
              <a:ext uri="{FF2B5EF4-FFF2-40B4-BE49-F238E27FC236}">
                <a16:creationId xmlns:a16="http://schemas.microsoft.com/office/drawing/2014/main" id="{27104EBA-D69E-41D2-9C49-6D77CF40874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400" y="115888"/>
            <a:ext cx="8229600" cy="438150"/>
          </a:xfrm>
        </p:spPr>
        <p:txBody>
          <a:bodyPr/>
          <a:lstStyle/>
          <a:p>
            <a:pPr eaLnBrk="1" hangingPunct="1"/>
            <a:r>
              <a:rPr lang="hu-HU" altLang="hu-HU" sz="28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Projekteredmény Hatáselemző</a:t>
            </a:r>
          </a:p>
        </p:txBody>
      </p:sp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DCFB9500-FBBF-418C-B297-C0F32A2C0D54}"/>
              </a:ext>
            </a:extLst>
          </p:cNvPr>
          <p:cNvGraphicFramePr>
            <a:graphicFrameLocks noGrp="1"/>
          </p:cNvGraphicFramePr>
          <p:nvPr/>
        </p:nvGraphicFramePr>
        <p:xfrm>
          <a:off x="445357" y="1374688"/>
          <a:ext cx="8434262" cy="36724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2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9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6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71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71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4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884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Projekt output: </a:t>
                      </a:r>
                      <a:br>
                        <a:rPr lang="hu-HU" sz="1200" b="1" u="none" strike="noStrike" dirty="0">
                          <a:effectLst/>
                        </a:rPr>
                      </a:b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hu-H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Hatás dimenziók</a:t>
                      </a:r>
                      <a:endParaRPr lang="hu-HU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1689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u="none" strike="noStrike" dirty="0">
                          <a:effectLst/>
                        </a:rPr>
                        <a:t>Időráfordítás csökkenés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u="none" strike="noStrike" dirty="0">
                          <a:effectLst/>
                        </a:rPr>
                        <a:t>Költség csökkenés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u="none" strike="noStrike" dirty="0">
                          <a:effectLst/>
                        </a:rPr>
                        <a:t>Szolgáltatáshoz, eljáráshoz való hozzáférhetőség növelése, hozzáférési korlátok csökkentése 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u="none" strike="noStrike" dirty="0">
                          <a:effectLst/>
                        </a:rPr>
                        <a:t>Szolgáltatás, eljárás fejlesztéshez kapcsolódó képessé tétel, kompetencia növekedés 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u="none" strike="noStrike" dirty="0">
                          <a:effectLst/>
                        </a:rPr>
                        <a:t>Elégedettség, igénybe vétel növekedése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67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hu-HU" sz="1200" b="1" u="none" strike="noStrike" dirty="0">
                          <a:effectLst/>
                        </a:rPr>
                        <a:t>Célcsoport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vert="vert27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 dirty="0">
                          <a:effectLst/>
                        </a:rPr>
                        <a:t>Lakosság,</a:t>
                      </a:r>
                      <a:br>
                        <a:rPr lang="hu-HU" sz="1200" b="1" u="none" strike="noStrike" dirty="0">
                          <a:effectLst/>
                        </a:rPr>
                      </a:br>
                      <a:r>
                        <a:rPr lang="hu-HU" sz="1200" b="1" u="none" strike="noStrike" dirty="0">
                          <a:effectLst/>
                        </a:rPr>
                        <a:t>ügyfelek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 dirty="0">
                          <a:effectLst/>
                        </a:rPr>
                        <a:t> 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 dirty="0">
                          <a:effectLst/>
                        </a:rPr>
                        <a:t> 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 dirty="0">
                          <a:effectLst/>
                        </a:rPr>
                        <a:t> 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 dirty="0">
                          <a:effectLst/>
                        </a:rPr>
                        <a:t> 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>
                          <a:effectLst/>
                        </a:rPr>
                        <a:t> 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67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 dirty="0">
                          <a:effectLst/>
                        </a:rPr>
                        <a:t>Vállalkozások</a:t>
                      </a:r>
                      <a:br>
                        <a:rPr lang="hu-HU" sz="1200" b="1" u="none" strike="noStrike" dirty="0">
                          <a:effectLst/>
                        </a:rPr>
                      </a:b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>
                          <a:effectLst/>
                        </a:rPr>
                        <a:t> 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>
                          <a:effectLst/>
                        </a:rPr>
                        <a:t> 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 dirty="0">
                          <a:effectLst/>
                        </a:rPr>
                        <a:t> 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 dirty="0">
                          <a:effectLst/>
                        </a:rPr>
                        <a:t> 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>
                          <a:effectLst/>
                        </a:rPr>
                        <a:t> 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67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 dirty="0">
                          <a:effectLst/>
                        </a:rPr>
                        <a:t>Közigazgatás,</a:t>
                      </a:r>
                      <a:br>
                        <a:rPr lang="hu-HU" sz="1200" b="1" u="none" strike="noStrike" dirty="0">
                          <a:effectLst/>
                        </a:rPr>
                      </a:br>
                      <a:r>
                        <a:rPr lang="hu-HU" sz="1200" b="1" u="none" strike="noStrike" dirty="0">
                          <a:effectLst/>
                        </a:rPr>
                        <a:t>állami szervek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>
                          <a:effectLst/>
                        </a:rPr>
                        <a:t> 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 dirty="0">
                          <a:effectLst/>
                        </a:rPr>
                        <a:t> 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 dirty="0">
                          <a:effectLst/>
                        </a:rPr>
                        <a:t> 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 dirty="0">
                          <a:effectLst/>
                        </a:rPr>
                        <a:t> 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>
                          <a:effectLst/>
                        </a:rPr>
                        <a:t> 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84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 dirty="0">
                          <a:effectLst/>
                        </a:rPr>
                        <a:t>Saját szervezet 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>
                          <a:effectLst/>
                        </a:rPr>
                        <a:t> 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>
                          <a:effectLst/>
                        </a:rPr>
                        <a:t> 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 dirty="0">
                          <a:effectLst/>
                        </a:rPr>
                        <a:t> 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 dirty="0">
                          <a:effectLst/>
                        </a:rPr>
                        <a:t> 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200" b="1" u="none" strike="noStrike" dirty="0">
                          <a:effectLst/>
                        </a:rPr>
                        <a:t> 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artalom helye 2">
            <a:extLst>
              <a:ext uri="{FF2B5EF4-FFF2-40B4-BE49-F238E27FC236}">
                <a16:creationId xmlns:a16="http://schemas.microsoft.com/office/drawing/2014/main" id="{662624C1-338D-4010-B5A1-60E35E2D9F8F}"/>
              </a:ext>
            </a:extLst>
          </p:cNvPr>
          <p:cNvSpPr txBox="1">
            <a:spLocks/>
          </p:cNvSpPr>
          <p:nvPr/>
        </p:nvSpPr>
        <p:spPr bwMode="auto">
          <a:xfrm>
            <a:off x="547688" y="5184775"/>
            <a:ext cx="8229600" cy="10080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rgbClr val="0D0D0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r>
              <a:rPr lang="hu-HU" altLang="hu-HU" sz="1500" b="1" dirty="0">
                <a:latin typeface="Arial" panose="020B0604020202020204" pitchFamily="34" charset="0"/>
                <a:cs typeface="Arial" panose="020B0604020202020204" pitchFamily="34" charset="0"/>
              </a:rPr>
              <a:t>Meg kell határozni:</a:t>
            </a:r>
          </a:p>
          <a:p>
            <a:pPr>
              <a:defRPr/>
            </a:pPr>
            <a:r>
              <a:rPr lang="hu-HU" altLang="hu-HU" sz="1500" dirty="0">
                <a:latin typeface="Arial" panose="020B0604020202020204" pitchFamily="34" charset="0"/>
                <a:cs typeface="Arial" panose="020B0604020202020204" pitchFamily="34" charset="0"/>
              </a:rPr>
              <a:t>Melyek közülük a legfontosabb outputok?</a:t>
            </a:r>
          </a:p>
          <a:p>
            <a:pPr>
              <a:defRPr/>
            </a:pPr>
            <a:r>
              <a:rPr lang="hu-HU" altLang="hu-HU" sz="1500" dirty="0">
                <a:latin typeface="Arial" panose="020B0604020202020204" pitchFamily="34" charset="0"/>
                <a:cs typeface="Arial" panose="020B0604020202020204" pitchFamily="34" charset="0"/>
              </a:rPr>
              <a:t>Az outputoknak melyek a legfontosabb hatásai (célcsoportok, hatás dimenziók)</a:t>
            </a:r>
          </a:p>
          <a:p>
            <a:pPr>
              <a:defRPr/>
            </a:pPr>
            <a:r>
              <a:rPr lang="hu-HU" altLang="hu-HU" sz="1500" dirty="0">
                <a:latin typeface="Arial" panose="020B0604020202020204" pitchFamily="34" charset="0"/>
                <a:cs typeface="Arial" panose="020B0604020202020204" pitchFamily="34" charset="0"/>
              </a:rPr>
              <a:t>Számszerűsíthetőség értékelése</a:t>
            </a:r>
          </a:p>
          <a:p>
            <a:pPr marL="0" indent="0">
              <a:buFont typeface="Arial" pitchFamily="34" charset="0"/>
              <a:buNone/>
              <a:defRPr/>
            </a:pPr>
            <a:endParaRPr lang="hu-HU" altLang="hu-HU" sz="800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B4D9935-7445-413B-8D23-E0A160219F6E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>
          <a:xfrm>
            <a:off x="-1981200" y="6165850"/>
            <a:ext cx="8226425" cy="365125"/>
          </a:xfrm>
        </p:spPr>
        <p:txBody>
          <a:bodyPr/>
          <a:lstStyle/>
          <a:p>
            <a:pPr>
              <a:defRPr/>
            </a:pPr>
            <a:r>
              <a:t>Lechner Nonprofit Kft. JÁM és JÁPM szerepe a KÖFOP-</a:t>
            </a:r>
            <a:r>
              <a:rPr err="1"/>
              <a:t>ban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2BB324A7-12BC-4645-9D5C-56E6992D055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55650" y="1412875"/>
            <a:ext cx="8069263" cy="411163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1600" i="1" dirty="0"/>
              <a:t>.</a:t>
            </a:r>
            <a:endParaRPr lang="hu-HU" sz="16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sz="72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összegző elemzés főbb szerkezeti egységei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u-HU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60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6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KÖFOP fejlesztések kontextusa 2016-2023</a:t>
            </a:r>
          </a:p>
          <a:p>
            <a:pPr indent="-360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hu-HU" sz="6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60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6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KÖFOP hatásmérés feladat bemutatása</a:t>
            </a:r>
          </a:p>
          <a:p>
            <a:pPr indent="-360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hu-HU" sz="6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60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6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projektek eredményeinek és a fejlesztések hatásainak bemutatása és értékelése </a:t>
            </a:r>
            <a:endParaRPr lang="hu-HU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49850" lvl="1" indent="-342900" eaLnBrk="1" fontAlgn="auto" hangingPunct="1">
              <a:spcAft>
                <a:spcPts val="0"/>
              </a:spcAft>
              <a:defRPr/>
            </a:pPr>
            <a:r>
              <a:rPr lang="hu-HU" sz="6000" i="1" dirty="0">
                <a:latin typeface="Arial" panose="020B0604020202020204" pitchFamily="34" charset="0"/>
                <a:cs typeface="Arial" panose="020B0604020202020204" pitchFamily="34" charset="0"/>
              </a:rPr>
              <a:t>A projekt tartalmakhoz kapcsolódó JÁPM-k számszerű Jó Állam eredményei</a:t>
            </a:r>
          </a:p>
          <a:p>
            <a:pPr marL="1049850" lvl="1" indent="-342900" eaLnBrk="1" fontAlgn="auto" hangingPunct="1">
              <a:spcAft>
                <a:spcPts val="0"/>
              </a:spcAft>
              <a:defRPr/>
            </a:pPr>
            <a:r>
              <a:rPr lang="hu-HU" sz="6000" i="1" dirty="0">
                <a:latin typeface="Arial" panose="020B0604020202020204" pitchFamily="34" charset="0"/>
                <a:cs typeface="Arial" panose="020B0604020202020204" pitchFamily="34" charset="0"/>
              </a:rPr>
              <a:t>Eredmények és hatások a JÁM dimenziók tükrében</a:t>
            </a:r>
          </a:p>
          <a:p>
            <a:pPr marL="1049850" lvl="1" indent="-342900" eaLnBrk="1" fontAlgn="auto" hangingPunct="1">
              <a:spcAft>
                <a:spcPts val="0"/>
              </a:spcAft>
              <a:defRPr/>
            </a:pPr>
            <a:r>
              <a:rPr lang="hu-HU" sz="6000" i="1" dirty="0">
                <a:latin typeface="Arial" panose="020B0604020202020204" pitchFamily="34" charset="0"/>
                <a:cs typeface="Arial" panose="020B0604020202020204" pitchFamily="34" charset="0"/>
              </a:rPr>
              <a:t>Eredmények és hatások a kiemelt célcsoportok tükrében</a:t>
            </a:r>
          </a:p>
          <a:p>
            <a:pPr marL="1049850" lvl="1" indent="-342900" eaLnBrk="1" fontAlgn="auto" hangingPunct="1">
              <a:spcAft>
                <a:spcPts val="0"/>
              </a:spcAft>
              <a:defRPr/>
            </a:pPr>
            <a:r>
              <a:rPr lang="hu-HU" sz="6000" i="1" dirty="0">
                <a:latin typeface="Arial" panose="020B0604020202020204" pitchFamily="34" charset="0"/>
                <a:cs typeface="Arial" panose="020B0604020202020204" pitchFamily="34" charset="0"/>
              </a:rPr>
              <a:t>Eredmények és hatások az elemzési hatáskategóriák  tükrében</a:t>
            </a:r>
          </a:p>
          <a:p>
            <a:pPr marL="1049850" lvl="1" indent="-342900" eaLnBrk="1" fontAlgn="auto" hangingPunct="1">
              <a:spcAft>
                <a:spcPts val="0"/>
              </a:spcAft>
              <a:defRPr/>
            </a:pPr>
            <a:r>
              <a:rPr lang="hu-HU" sz="6000" i="1" dirty="0">
                <a:latin typeface="Arial" panose="020B0604020202020204" pitchFamily="34" charset="0"/>
                <a:cs typeface="Arial" panose="020B0604020202020204" pitchFamily="34" charset="0"/>
              </a:rPr>
              <a:t>Eredmények és hatások a közigazgatási eljárásokra</a:t>
            </a:r>
          </a:p>
          <a:p>
            <a:pPr marL="1049850" lvl="1" indent="-342900" eaLnBrk="1" fontAlgn="auto" hangingPunct="1">
              <a:spcAft>
                <a:spcPts val="0"/>
              </a:spcAft>
              <a:defRPr/>
            </a:pPr>
            <a:endParaRPr lang="hu-HU" sz="6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49850" lvl="1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hu-HU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60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6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KÖFOP fejlesztések szempontjából jelentős nemzetközi mutatók bemutatása</a:t>
            </a:r>
          </a:p>
          <a:p>
            <a:pPr indent="-360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hu-HU" sz="6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60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sz="6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Az egyes KÖFOP projektek hatásainak elemzése</a:t>
            </a:r>
          </a:p>
          <a:p>
            <a:pPr indent="-360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hu-HU" sz="6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60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hu-HU" sz="6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4" name="Cím 1">
            <a:extLst>
              <a:ext uri="{FF2B5EF4-FFF2-40B4-BE49-F238E27FC236}">
                <a16:creationId xmlns:a16="http://schemas.microsoft.com/office/drawing/2014/main" id="{C8553518-3A69-498B-B7BA-C5B9F56A885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400" y="115888"/>
            <a:ext cx="8229600" cy="792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altLang="hu-H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KÖFOP összes eredményeit összegző, záró elemzés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385403A-DE2A-4F55-98C6-3B53806FFAB3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>
          <a:xfrm>
            <a:off x="-1981200" y="6165850"/>
            <a:ext cx="8226425" cy="365125"/>
          </a:xfrm>
        </p:spPr>
        <p:txBody>
          <a:bodyPr/>
          <a:lstStyle/>
          <a:p>
            <a:pPr>
              <a:defRPr/>
            </a:pPr>
            <a:r>
              <a:rPr dirty="0"/>
              <a:t>Lechner Nonprofit Kft. JÁM és JÁPM szerepe a </a:t>
            </a:r>
            <a:r>
              <a:rPr dirty="0" err="1"/>
              <a:t>KÖFOP-ban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artalom helye 2">
            <a:extLst>
              <a:ext uri="{FF2B5EF4-FFF2-40B4-BE49-F238E27FC236}">
                <a16:creationId xmlns:a16="http://schemas.microsoft.com/office/drawing/2014/main" id="{8ABCF1F9-4C0B-47BC-8B61-5BE2DEA5A33A}"/>
              </a:ext>
            </a:extLst>
          </p:cNvPr>
          <p:cNvSpPr>
            <a:spLocks noGrp="1" noChangeArrowheads="1"/>
          </p:cNvSpPr>
          <p:nvPr>
            <p:ph type="body" sz="quarter" idx="22"/>
          </p:nvPr>
        </p:nvSpPr>
        <p:spPr>
          <a:xfrm>
            <a:off x="914400" y="1557338"/>
            <a:ext cx="8070850" cy="411162"/>
          </a:xfrm>
        </p:spPr>
        <p:txBody>
          <a:bodyPr/>
          <a:lstStyle/>
          <a:p>
            <a:pPr algn="just" eaLnBrk="1" hangingPunct="1"/>
            <a:r>
              <a:rPr lang="hu-HU" altLang="hu-HU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KÖFOP-ot megalapozó stratégiai dokumentumok:</a:t>
            </a:r>
          </a:p>
          <a:p>
            <a:pPr algn="just" eaLnBrk="1" hangingPunct="1"/>
            <a:endParaRPr lang="hu-HU" altLang="hu-HU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050" lvl="1" indent="-361950" eaLnBrk="1" hangingPunct="1"/>
            <a:r>
              <a:rPr lang="hu-HU" altLang="hu-HU" sz="2000">
                <a:latin typeface="Arial" panose="020B0604020202020204" pitchFamily="34" charset="0"/>
                <a:cs typeface="Arial" panose="020B0604020202020204" pitchFamily="34" charset="0"/>
              </a:rPr>
              <a:t>Magyarország Partnerségi Megállapodása 2014-2020;</a:t>
            </a:r>
          </a:p>
          <a:p>
            <a:pPr marL="19050" lvl="1" indent="-361950" eaLnBrk="1" hangingPunct="1"/>
            <a:r>
              <a:rPr lang="hu-HU" altLang="hu-HU" sz="2000">
                <a:latin typeface="Arial" panose="020B0604020202020204" pitchFamily="34" charset="0"/>
                <a:cs typeface="Arial" panose="020B0604020202020204" pitchFamily="34" charset="0"/>
              </a:rPr>
              <a:t>Közigazgatás- és Közszolgáltatás-fejlesztési Stratégia 2014- 2020; </a:t>
            </a:r>
          </a:p>
          <a:p>
            <a:pPr eaLnBrk="1" hangingPunct="1"/>
            <a:endParaRPr lang="hu-HU" altLang="hu-HU" sz="2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hu-HU" altLang="hu-HU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Nemzeti Infokommunikációs Stratégia 2014-2020;</a:t>
            </a:r>
          </a:p>
          <a:p>
            <a:pPr eaLnBrk="1" hangingPunct="1"/>
            <a:r>
              <a:rPr lang="hu-HU" altLang="hu-HU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hu-HU" altLang="hu-HU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Nemzeti Korrupcióellenes Program 2015-2018</a:t>
            </a:r>
          </a:p>
        </p:txBody>
      </p:sp>
      <p:sp>
        <p:nvSpPr>
          <p:cNvPr id="12291" name="Cím 1">
            <a:extLst>
              <a:ext uri="{FF2B5EF4-FFF2-40B4-BE49-F238E27FC236}">
                <a16:creationId xmlns:a16="http://schemas.microsoft.com/office/drawing/2014/main" id="{53149791-8186-4EEA-943E-98F58D414F6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8229600" cy="936625"/>
          </a:xfrm>
        </p:spPr>
        <p:txBody>
          <a:bodyPr/>
          <a:lstStyle/>
          <a:p>
            <a:pPr eaLnBrk="1" hangingPunct="1"/>
            <a:r>
              <a:rPr lang="hu-HU" altLang="hu-HU" sz="2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Közigazgatás- és Közszolgáltatás-fejlesztés Operatív Program bemutatása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6618C06-48AF-4E24-81BA-51A7E44393CD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>
          <a:xfrm>
            <a:off x="-1981200" y="6165850"/>
            <a:ext cx="8226425" cy="365125"/>
          </a:xfrm>
        </p:spPr>
        <p:txBody>
          <a:bodyPr/>
          <a:lstStyle/>
          <a:p>
            <a:pPr>
              <a:defRPr/>
            </a:pPr>
            <a:r>
              <a:t>Lechner Nonprofit Kft. JÁM és JÁPM szerepe a KÖFOP-</a:t>
            </a:r>
            <a:r>
              <a:rPr err="1"/>
              <a:t>ban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>
            <a:extLst>
              <a:ext uri="{FF2B5EF4-FFF2-40B4-BE49-F238E27FC236}">
                <a16:creationId xmlns:a16="http://schemas.microsoft.com/office/drawing/2014/main" id="{692FF62B-23B9-4DFA-9D73-CFD874ECEF5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3850" y="260350"/>
            <a:ext cx="7886700" cy="1325563"/>
          </a:xfrm>
        </p:spPr>
        <p:txBody>
          <a:bodyPr/>
          <a:lstStyle/>
          <a:p>
            <a:pPr algn="ctr" eaLnBrk="1" hangingPunct="1"/>
            <a:r>
              <a:rPr lang="hu-HU" altLang="hu-HU" sz="280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hu-HU" altLang="hu-HU" sz="2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ÖFOP források megoszlása</a:t>
            </a:r>
          </a:p>
        </p:txBody>
      </p:sp>
      <p:graphicFrame>
        <p:nvGraphicFramePr>
          <p:cNvPr id="13315" name="Tartalom helye 4">
            <a:extLst>
              <a:ext uri="{FF2B5EF4-FFF2-40B4-BE49-F238E27FC236}">
                <a16:creationId xmlns:a16="http://schemas.microsoft.com/office/drawing/2014/main" id="{C3232387-4DDC-4AC0-B26B-971DBCA2F946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611188" y="1684338"/>
          <a:ext cx="7829550" cy="435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8327858" imgH="4627265" progId="Excel.Chart.8">
                  <p:embed/>
                </p:oleObj>
              </mc:Choice>
              <mc:Fallback>
                <p:oleObj r:id="rId3" imgW="8327858" imgH="4627265" progId="Excel.Chart.8">
                  <p:embed/>
                  <p:pic>
                    <p:nvPicPr>
                      <p:cNvPr id="0" name="Tartalom helye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684338"/>
                        <a:ext cx="7829550" cy="435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43BC1-49DA-45FA-998B-09702474F6BD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>
          <a:xfrm>
            <a:off x="-1981200" y="6165850"/>
            <a:ext cx="8226425" cy="365125"/>
          </a:xfrm>
        </p:spPr>
        <p:txBody>
          <a:bodyPr/>
          <a:lstStyle/>
          <a:p>
            <a:pPr>
              <a:defRPr/>
            </a:pPr>
            <a:r>
              <a:t>Lechner Nonprofit Kft. JÁM és JÁPM szerepe a KÖFOP-</a:t>
            </a:r>
            <a:r>
              <a:rPr err="1"/>
              <a:t>ban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059367DD-9E30-4998-9E42-E9481AA32E2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55650" y="1122363"/>
            <a:ext cx="8069263" cy="411162"/>
          </a:xfrm>
        </p:spPr>
        <p:txBody>
          <a:bodyPr rtlCol="0">
            <a:normAutofit fontScale="2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endParaRPr lang="hu-HU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Projektek hogyan járulnak hozzá a Jó Államhoz és az Indikátorokhoz? 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endParaRPr lang="hu-HU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sz="8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Projekteken belüli eredménytermékek hatásának kimutatásához objektív mérőrendszerre van szükség.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hu-HU" sz="8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hu-HU" sz="8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sz="8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Cél: a Jó Állam Mutatókon és Projektmutatókon, valamint  az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sz="8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Indikátorokon keresztül ki kell mutatni a Projektgazdáknak a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sz="8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Projektjükben végrehajtott fejlesztés EREDMÉNYÉT,HATÁSÁT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endParaRPr lang="hu-HU" sz="8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endParaRPr lang="hu-HU" sz="8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hu-HU" sz="8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sz="8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Számonkérés: kimutatható tevékenység - teljesítmény 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endParaRPr lang="hu-HU" sz="2200" dirty="0">
              <a:solidFill>
                <a:schemeClr val="tx1"/>
              </a:solidFill>
            </a:endParaRPr>
          </a:p>
        </p:txBody>
      </p:sp>
      <p:sp>
        <p:nvSpPr>
          <p:cNvPr id="14339" name="Cím 1">
            <a:extLst>
              <a:ext uri="{FF2B5EF4-FFF2-40B4-BE49-F238E27FC236}">
                <a16:creationId xmlns:a16="http://schemas.microsoft.com/office/drawing/2014/main" id="{3F938E4C-EB9A-42E8-A124-6E60E039002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8229600" cy="936625"/>
          </a:xfrm>
        </p:spPr>
        <p:txBody>
          <a:bodyPr/>
          <a:lstStyle/>
          <a:p>
            <a:pPr eaLnBrk="1" hangingPunct="1"/>
            <a:r>
              <a:rPr lang="hu-HU" altLang="hu-HU" sz="2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JÓ ÁLLAM MUTATÓK ÉS INDIKÁTOROK</a:t>
            </a:r>
            <a:br>
              <a:rPr lang="hu-HU" altLang="hu-HU" sz="2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2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szerepe és célja  a KÖFOP-ban</a:t>
            </a:r>
          </a:p>
        </p:txBody>
      </p:sp>
      <p:sp>
        <p:nvSpPr>
          <p:cNvPr id="14340" name="Rectangle 1">
            <a:extLst>
              <a:ext uri="{FF2B5EF4-FFF2-40B4-BE49-F238E27FC236}">
                <a16:creationId xmlns:a16="http://schemas.microsoft.com/office/drawing/2014/main" id="{13ACE17F-C655-4507-A5E4-B4C6F865C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025" y="153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br>
              <a:rPr lang="hu-HU" altLang="hu-HU">
                <a:solidFill>
                  <a:srgbClr val="000000"/>
                </a:solidFill>
                <a:cs typeface="Arial" panose="020B0604020202020204" pitchFamily="34" charset="0"/>
              </a:rPr>
            </a:br>
            <a:endParaRPr lang="hu-HU" altLang="hu-HU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4" name="Lefelé nyíl 3">
            <a:extLst>
              <a:ext uri="{FF2B5EF4-FFF2-40B4-BE49-F238E27FC236}">
                <a16:creationId xmlns:a16="http://schemas.microsoft.com/office/drawing/2014/main" id="{98A04A6F-0789-4CCE-9F74-E936B2045D51}"/>
              </a:ext>
            </a:extLst>
          </p:cNvPr>
          <p:cNvSpPr/>
          <p:nvPr/>
        </p:nvSpPr>
        <p:spPr>
          <a:xfrm>
            <a:off x="4067175" y="2420938"/>
            <a:ext cx="576263" cy="6477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pic>
        <p:nvPicPr>
          <p:cNvPr id="14342" name="Picture 2">
            <a:extLst>
              <a:ext uri="{FF2B5EF4-FFF2-40B4-BE49-F238E27FC236}">
                <a16:creationId xmlns:a16="http://schemas.microsoft.com/office/drawing/2014/main" id="{C24A7082-01E0-4B7B-A8DA-E51E7CCA0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3200" y="4076700"/>
            <a:ext cx="6826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0ABE0EB-9952-4A0E-AF2C-783E7FD02495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>
          <a:xfrm>
            <a:off x="-1981200" y="6165850"/>
            <a:ext cx="8226425" cy="365125"/>
          </a:xfrm>
        </p:spPr>
        <p:txBody>
          <a:bodyPr/>
          <a:lstStyle/>
          <a:p>
            <a:pPr>
              <a:defRPr/>
            </a:pPr>
            <a:r>
              <a:t>Lechner Nonprofit Kft. JÁM és JÁPM szerepe a KÖFOP-</a:t>
            </a:r>
            <a:r>
              <a:rPr err="1"/>
              <a:t>ban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EB8E0F6F-62A3-49FE-AF76-6D42DA567B8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84213" y="1541463"/>
            <a:ext cx="8070850" cy="411162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hu-H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u-H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 tartalom nincs indikátor és jó állam mutató nélkül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u-HU" u="sng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hu-HU" u="sng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hu-HU" u="sng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hu-HU" u="sng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hu-HU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hu-HU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hu-HU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hu-HU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hu-HU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hu-HU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hu-HU" dirty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hu-HU" dirty="0"/>
          </a:p>
          <a:p>
            <a:pPr eaLnBrk="1" fontAlgn="auto" hangingPunct="1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15363" name="Cím 1">
            <a:extLst>
              <a:ext uri="{FF2B5EF4-FFF2-40B4-BE49-F238E27FC236}">
                <a16:creationId xmlns:a16="http://schemas.microsoft.com/office/drawing/2014/main" id="{72E3F310-EDD7-4B5F-B1FE-8F8F118D51B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01675" y="127000"/>
            <a:ext cx="7886700" cy="1325563"/>
          </a:xfrm>
        </p:spPr>
        <p:txBody>
          <a:bodyPr/>
          <a:lstStyle/>
          <a:p>
            <a:pPr eaLnBrk="1" hangingPunct="1"/>
            <a:r>
              <a:rPr lang="hu-HU" altLang="hu-HU" sz="2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JÓ ÁLLAM MUTATÓK és indikátorok </a:t>
            </a:r>
            <a:br>
              <a:rPr lang="hu-HU" altLang="hu-HU" sz="2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2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szerepe és célja a KÖFOP-ban</a:t>
            </a:r>
          </a:p>
        </p:txBody>
      </p:sp>
      <p:sp>
        <p:nvSpPr>
          <p:cNvPr id="7" name="Ellipszis 6">
            <a:extLst>
              <a:ext uri="{FF2B5EF4-FFF2-40B4-BE49-F238E27FC236}">
                <a16:creationId xmlns:a16="http://schemas.microsoft.com/office/drawing/2014/main" id="{D40EFB48-D40D-43C5-91E5-9CDAB6720607}"/>
              </a:ext>
            </a:extLst>
          </p:cNvPr>
          <p:cNvSpPr/>
          <p:nvPr/>
        </p:nvSpPr>
        <p:spPr>
          <a:xfrm>
            <a:off x="1258888" y="2636838"/>
            <a:ext cx="3168650" cy="195738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dirty="0"/>
              <a:t>INDIKÁTOROK</a:t>
            </a:r>
          </a:p>
        </p:txBody>
      </p:sp>
      <p:sp>
        <p:nvSpPr>
          <p:cNvPr id="9" name="Ellipszis 8">
            <a:extLst>
              <a:ext uri="{FF2B5EF4-FFF2-40B4-BE49-F238E27FC236}">
                <a16:creationId xmlns:a16="http://schemas.microsoft.com/office/drawing/2014/main" id="{CF80B183-3BC2-4F03-A699-EFFEEEEF759A}"/>
              </a:ext>
            </a:extLst>
          </p:cNvPr>
          <p:cNvSpPr/>
          <p:nvPr/>
        </p:nvSpPr>
        <p:spPr>
          <a:xfrm>
            <a:off x="3851275" y="2911475"/>
            <a:ext cx="3097213" cy="181292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hu-HU" b="1" dirty="0">
                <a:solidFill>
                  <a:schemeClr val="tx1"/>
                </a:solidFill>
              </a:rPr>
              <a:t>    JÓ ÁLLAM MUTATÓ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0451A0E-B487-415A-B494-C103C914D245}"/>
              </a:ext>
            </a:extLst>
          </p:cNvPr>
          <p:cNvSpPr/>
          <p:nvPr/>
        </p:nvSpPr>
        <p:spPr>
          <a:xfrm>
            <a:off x="684213" y="2276475"/>
            <a:ext cx="7343775" cy="338455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85A07DB0-8D71-4D84-B3C2-1B550632D1D0}"/>
              </a:ext>
            </a:extLst>
          </p:cNvPr>
          <p:cNvSpPr/>
          <p:nvPr/>
        </p:nvSpPr>
        <p:spPr>
          <a:xfrm>
            <a:off x="684213" y="2276475"/>
            <a:ext cx="1943100" cy="3603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b="1" dirty="0">
                <a:solidFill>
                  <a:srgbClr val="C00000"/>
                </a:solidFill>
              </a:rPr>
              <a:t>PROJEKT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B63C015-A414-4D34-AB79-DFEBFC3FEEFC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>
          <a:xfrm>
            <a:off x="-1981200" y="6165850"/>
            <a:ext cx="8226425" cy="365125"/>
          </a:xfrm>
        </p:spPr>
        <p:txBody>
          <a:bodyPr/>
          <a:lstStyle/>
          <a:p>
            <a:pPr>
              <a:defRPr/>
            </a:pPr>
            <a:r>
              <a:t>Lechner Nonprofit Kft. JÁM és JÁPM szerepe a KÖFOP-</a:t>
            </a:r>
            <a:r>
              <a:rPr err="1"/>
              <a:t>ban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1">
            <a:extLst>
              <a:ext uri="{FF2B5EF4-FFF2-40B4-BE49-F238E27FC236}">
                <a16:creationId xmlns:a16="http://schemas.microsoft.com/office/drawing/2014/main" id="{B4C84A98-7A4D-4245-A774-99A8F34DF1B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8229600" cy="552450"/>
          </a:xfrm>
        </p:spPr>
        <p:txBody>
          <a:bodyPr/>
          <a:lstStyle/>
          <a:p>
            <a:pPr eaLnBrk="1" hangingPunct="1"/>
            <a:r>
              <a:rPr lang="hu-HU" altLang="hu-HU" sz="2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JÓ ÁLLAM MUTATÓK TÖRTÉNETI ELŐZMÉNYE – A JÓ ÁLLAM JELENTÉS CSALÁD </a:t>
            </a:r>
          </a:p>
        </p:txBody>
      </p:sp>
      <p:sp>
        <p:nvSpPr>
          <p:cNvPr id="22531" name="Téglalap 2">
            <a:extLst>
              <a:ext uri="{FF2B5EF4-FFF2-40B4-BE49-F238E27FC236}">
                <a16:creationId xmlns:a16="http://schemas.microsoft.com/office/drawing/2014/main" id="{A3EA5E6E-DFBE-4DB5-B063-3D3FEA692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981075"/>
            <a:ext cx="8435975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360363" eaLnBrk="1" hangingPunct="1">
              <a:buFont typeface="Arial" pitchFamily="34" charset="0"/>
              <a:buChar char="•"/>
              <a:defRPr/>
            </a:pPr>
            <a:endParaRPr lang="hu-HU" altLang="hu-HU" sz="1600" dirty="0">
              <a:latin typeface="Optima HU Bd"/>
            </a:endParaRPr>
          </a:p>
          <a:p>
            <a:pPr indent="360363" eaLnBrk="1" hangingPunct="1">
              <a:buFont typeface="Arial" pitchFamily="34" charset="0"/>
              <a:buChar char="•"/>
              <a:defRPr/>
            </a:pPr>
            <a:endParaRPr lang="hu-HU" altLang="hu-HU" sz="1600" dirty="0">
              <a:latin typeface="Optima HU Bd"/>
            </a:endParaRPr>
          </a:p>
          <a:p>
            <a:pPr indent="360363" eaLnBrk="1" hangingPunct="1">
              <a:buFont typeface="Arial" pitchFamily="34" charset="0"/>
              <a:buChar char="•"/>
              <a:defRPr/>
            </a:pPr>
            <a:r>
              <a:rPr lang="hu-HU" altLang="hu-HU" sz="1600" b="1" dirty="0">
                <a:cs typeface="Arial" pitchFamily="34" charset="0"/>
              </a:rPr>
              <a:t>2013 decemberében a Nemzeti Közszolgálati Egyetemen (továbbiakban: NKE) megalakul a Jó Állam Kutatóműhely</a:t>
            </a:r>
            <a:r>
              <a:rPr lang="hu-HU" altLang="hu-HU" sz="1600" dirty="0">
                <a:cs typeface="Arial" pitchFamily="34" charset="0"/>
              </a:rPr>
              <a:t> (JÁK), c</a:t>
            </a:r>
            <a:r>
              <a:rPr lang="hu-HU" altLang="hu-HU" sz="1600" dirty="0">
                <a:solidFill>
                  <a:srgbClr val="0D0D0D"/>
                </a:solidFill>
                <a:cs typeface="Arial" pitchFamily="34" charset="0"/>
              </a:rPr>
              <a:t>élja a modern állam működését értékelő multidiszciplináris, tudományos kutatásokon alapuló mérőrendszer kialakítása.</a:t>
            </a:r>
            <a:endParaRPr lang="hu-HU" altLang="hu-HU" sz="1600" dirty="0">
              <a:cs typeface="Arial" pitchFamily="34" charset="0"/>
            </a:endParaRPr>
          </a:p>
          <a:p>
            <a:pPr eaLnBrk="1" hangingPunct="1">
              <a:defRPr/>
            </a:pPr>
            <a:endParaRPr lang="hu-HU" altLang="hu-HU" sz="1600" dirty="0">
              <a:cs typeface="Arial" pitchFamily="34" charset="0"/>
            </a:endParaRPr>
          </a:p>
          <a:p>
            <a:pPr indent="360363" eaLnBrk="1" hangingPunct="1">
              <a:buFont typeface="Arial" pitchFamily="34" charset="0"/>
              <a:buChar char="•"/>
              <a:defRPr/>
            </a:pPr>
            <a:r>
              <a:rPr lang="hu-HU" altLang="hu-HU" sz="1600" dirty="0">
                <a:cs typeface="Arial" pitchFamily="34" charset="0"/>
              </a:rPr>
              <a:t>Az indikátorrendszer </a:t>
            </a:r>
            <a:r>
              <a:rPr lang="hu-HU" altLang="hu-HU" sz="1600" b="1" dirty="0">
                <a:cs typeface="Arial" pitchFamily="34" charset="0"/>
              </a:rPr>
              <a:t>koncepcióját 2014. év végén az Államreform Bizottság (ÁRB) tárgyalja és fejlesztését támogatja</a:t>
            </a:r>
            <a:r>
              <a:rPr lang="hu-HU" altLang="hu-HU" sz="1600" dirty="0">
                <a:cs typeface="Arial" pitchFamily="34" charset="0"/>
              </a:rPr>
              <a:t>.</a:t>
            </a:r>
          </a:p>
          <a:p>
            <a:pPr indent="360363" eaLnBrk="1" hangingPunct="1">
              <a:buFont typeface="Arial" pitchFamily="34" charset="0"/>
              <a:buChar char="•"/>
              <a:defRPr/>
            </a:pPr>
            <a:endParaRPr lang="hu-HU" altLang="hu-HU" sz="1600" dirty="0">
              <a:cs typeface="Arial" pitchFamily="34" charset="0"/>
            </a:endParaRPr>
          </a:p>
          <a:p>
            <a:pPr indent="360363" eaLnBrk="1" hangingPunct="1">
              <a:buFont typeface="Arial" pitchFamily="34" charset="0"/>
              <a:buChar char="•"/>
              <a:defRPr/>
            </a:pPr>
            <a:r>
              <a:rPr lang="hu-HU" altLang="hu-HU" sz="1600" b="1" dirty="0">
                <a:cs typeface="Arial" pitchFamily="34" charset="0"/>
              </a:rPr>
              <a:t>2015. június: Az NKE elkészíti a  Jó Állam Jelentést (JÁJ2015)</a:t>
            </a:r>
            <a:r>
              <a:rPr lang="hu-HU" altLang="hu-HU" sz="1600" dirty="0">
                <a:cs typeface="Arial" pitchFamily="34" charset="0"/>
              </a:rPr>
              <a:t>, melynek hat hatásterülete 150 mutatót tartalmaz.</a:t>
            </a:r>
          </a:p>
          <a:p>
            <a:pPr indent="360363" eaLnBrk="1" hangingPunct="1">
              <a:buFont typeface="Arial" pitchFamily="34" charset="0"/>
              <a:buChar char="•"/>
              <a:defRPr/>
            </a:pPr>
            <a:endParaRPr lang="hu-HU" altLang="hu-HU" sz="1600" dirty="0">
              <a:cs typeface="Arial" pitchFamily="34" charset="0"/>
            </a:endParaRPr>
          </a:p>
          <a:p>
            <a:pPr indent="360363" eaLnBrk="1" hangingPunct="1">
              <a:buFont typeface="Arial" pitchFamily="34" charset="0"/>
              <a:buChar char="•"/>
              <a:defRPr/>
            </a:pPr>
            <a:r>
              <a:rPr lang="hu-HU" altLang="hu-HU" sz="1600" dirty="0">
                <a:cs typeface="Arial" pitchFamily="34" charset="0"/>
              </a:rPr>
              <a:t>A JÁJ (2015): </a:t>
            </a:r>
            <a:r>
              <a:rPr lang="hu-HU" altLang="hu-HU" sz="1600" dirty="0" err="1">
                <a:cs typeface="Arial" pitchFamily="34" charset="0"/>
              </a:rPr>
              <a:t>2015</a:t>
            </a:r>
            <a:r>
              <a:rPr lang="hu-HU" altLang="hu-HU" sz="1600" dirty="0">
                <a:cs typeface="Arial" pitchFamily="34" charset="0"/>
              </a:rPr>
              <a:t> augusztusában a Kormánykonferencián is bemutatják.</a:t>
            </a:r>
          </a:p>
          <a:p>
            <a:pPr indent="360363" eaLnBrk="1" hangingPunct="1">
              <a:buFont typeface="Arial" pitchFamily="34" charset="0"/>
              <a:buChar char="•"/>
              <a:defRPr/>
            </a:pPr>
            <a:endParaRPr lang="hu-HU" altLang="hu-HU" sz="1600" dirty="0">
              <a:cs typeface="Arial" pitchFamily="34" charset="0"/>
            </a:endParaRPr>
          </a:p>
          <a:p>
            <a:pPr indent="360363" eaLnBrk="1" hangingPunct="1">
              <a:buFont typeface="Arial" pitchFamily="34" charset="0"/>
              <a:buChar char="•"/>
              <a:defRPr/>
            </a:pPr>
            <a:endParaRPr lang="hu-HU" altLang="hu-HU" sz="1600" dirty="0">
              <a:latin typeface="Optima HU Bd"/>
            </a:endParaRPr>
          </a:p>
          <a:p>
            <a:pPr indent="360363" eaLnBrk="1" hangingPunct="1">
              <a:buFont typeface="Arial" pitchFamily="34" charset="0"/>
              <a:buChar char="•"/>
              <a:defRPr/>
            </a:pPr>
            <a:endParaRPr lang="hu-HU" altLang="hu-HU" sz="1600" dirty="0">
              <a:latin typeface="Optima HU Bd"/>
            </a:endParaRPr>
          </a:p>
          <a:p>
            <a:pPr indent="360363" eaLnBrk="1" hangingPunct="1">
              <a:buFont typeface="Arial" pitchFamily="34" charset="0"/>
              <a:buChar char="•"/>
              <a:defRPr/>
            </a:pPr>
            <a:endParaRPr lang="hu-HU" altLang="hu-HU" sz="1600" dirty="0">
              <a:latin typeface="Optima HU Bd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97F88-A442-44CB-8CFB-67B850D1D491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>
          <a:xfrm>
            <a:off x="-1981200" y="6165850"/>
            <a:ext cx="8226425" cy="365125"/>
          </a:xfrm>
        </p:spPr>
        <p:txBody>
          <a:bodyPr/>
          <a:lstStyle/>
          <a:p>
            <a:pPr>
              <a:defRPr/>
            </a:pPr>
            <a:r>
              <a:t>Lechner Nonprofit Kft. JÁM és JÁPM szerepe a KÖFOP-</a:t>
            </a:r>
            <a:r>
              <a:rPr err="1"/>
              <a:t>ban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>
            <a:extLst>
              <a:ext uri="{FF2B5EF4-FFF2-40B4-BE49-F238E27FC236}">
                <a16:creationId xmlns:a16="http://schemas.microsoft.com/office/drawing/2014/main" id="{D1477535-9158-4A47-8CDE-FA5AA48AF00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8229600" cy="552450"/>
          </a:xfrm>
        </p:spPr>
        <p:txBody>
          <a:bodyPr/>
          <a:lstStyle/>
          <a:p>
            <a:pPr eaLnBrk="1" hangingPunct="1"/>
            <a:r>
              <a:rPr lang="hu-HU" altLang="hu-HU" sz="2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JÓ ÁLLAM JELENTÉS HATÁSTERÜLETEI</a:t>
            </a:r>
          </a:p>
        </p:txBody>
      </p:sp>
      <p:sp>
        <p:nvSpPr>
          <p:cNvPr id="14339" name="Téglalap 2">
            <a:extLst>
              <a:ext uri="{FF2B5EF4-FFF2-40B4-BE49-F238E27FC236}">
                <a16:creationId xmlns:a16="http://schemas.microsoft.com/office/drawing/2014/main" id="{278772FE-5DEF-491C-8D0F-2E3BA464D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981075"/>
            <a:ext cx="8435975" cy="524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2550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3488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Optima HU Bd"/>
              <a:buAutoNum type="arabicPeriod"/>
            </a:pPr>
            <a:r>
              <a:rPr lang="hu-HU" altLang="hu-HU" sz="1500">
                <a:cs typeface="Arial" panose="020B0604020202020204" pitchFamily="34" charset="0"/>
              </a:rPr>
              <a:t>Biztonság és Bizalom a kormányzatban</a:t>
            </a:r>
          </a:p>
          <a:p>
            <a:pPr eaLnBrk="1" hangingPunct="1">
              <a:lnSpc>
                <a:spcPct val="150000"/>
              </a:lnSpc>
              <a:buFont typeface="Optima HU Bd"/>
              <a:buAutoNum type="arabicPeriod"/>
            </a:pPr>
            <a:r>
              <a:rPr lang="hu-HU" altLang="hu-HU" sz="1500">
                <a:cs typeface="Arial" panose="020B0604020202020204" pitchFamily="34" charset="0"/>
              </a:rPr>
              <a:t>Közösségi jóllét</a:t>
            </a:r>
          </a:p>
          <a:p>
            <a:pPr eaLnBrk="1" hangingPunct="1">
              <a:lnSpc>
                <a:spcPct val="150000"/>
              </a:lnSpc>
              <a:buFont typeface="Optima HU Bd"/>
              <a:buAutoNum type="arabicPeriod"/>
            </a:pPr>
            <a:r>
              <a:rPr lang="hu-HU" altLang="hu-HU" sz="1500">
                <a:cs typeface="Arial" panose="020B0604020202020204" pitchFamily="34" charset="0"/>
              </a:rPr>
              <a:t>Pénzügyi stabilitás és gazdaági versenyképesség</a:t>
            </a:r>
          </a:p>
          <a:p>
            <a:pPr eaLnBrk="1" hangingPunct="1">
              <a:lnSpc>
                <a:spcPct val="150000"/>
              </a:lnSpc>
              <a:buFont typeface="Optima HU Bd"/>
              <a:buAutoNum type="arabicPeriod"/>
            </a:pPr>
            <a:r>
              <a:rPr lang="hu-HU" altLang="hu-HU" sz="1500">
                <a:cs typeface="Arial" panose="020B0604020202020204" pitchFamily="34" charset="0"/>
              </a:rPr>
              <a:t>Fenntarthatóság</a:t>
            </a:r>
          </a:p>
          <a:p>
            <a:pPr eaLnBrk="1" hangingPunct="1">
              <a:lnSpc>
                <a:spcPct val="150000"/>
              </a:lnSpc>
              <a:buFont typeface="Optima HU Bd"/>
              <a:buAutoNum type="arabicPeriod"/>
            </a:pPr>
            <a:r>
              <a:rPr lang="hu-HU" altLang="hu-HU" sz="1500">
                <a:cs typeface="Arial" panose="020B0604020202020204" pitchFamily="34" charset="0"/>
              </a:rPr>
              <a:t>Demokrácia</a:t>
            </a:r>
          </a:p>
          <a:p>
            <a:pPr eaLnBrk="1" hangingPunct="1">
              <a:lnSpc>
                <a:spcPct val="150000"/>
              </a:lnSpc>
              <a:buFont typeface="Optima HU Bd"/>
              <a:buAutoNum type="arabicPeriod"/>
            </a:pPr>
            <a:endParaRPr lang="hu-HU" altLang="hu-HU" sz="1500"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Font typeface="Optima HU Bd"/>
              <a:buAutoNum type="arabicPeriod"/>
            </a:pPr>
            <a:r>
              <a:rPr lang="hu-HU" altLang="hu-HU" sz="1500">
                <a:cs typeface="Arial" panose="020B0604020202020204" pitchFamily="34" charset="0"/>
              </a:rPr>
              <a:t>Hatékony közigazgatás – KÖFOP szempontjából kiemelkedő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hu-HU" altLang="hu-HU" sz="1500">
                <a:cs typeface="Arial" panose="020B0604020202020204" pitchFamily="34" charset="0"/>
              </a:rPr>
              <a:t>Hozzáférhetőség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hu-HU" altLang="hu-HU" sz="1500">
                <a:cs typeface="Arial" panose="020B0604020202020204" pitchFamily="34" charset="0"/>
              </a:rPr>
              <a:t>Ügyfélteher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hu-HU" altLang="hu-HU" sz="1500">
                <a:cs typeface="Arial" panose="020B0604020202020204" pitchFamily="34" charset="0"/>
              </a:rPr>
              <a:t>Erőforrás hatékonyság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hu-HU" altLang="hu-HU" sz="1500">
                <a:cs typeface="Arial" panose="020B0604020202020204" pitchFamily="34" charset="0"/>
              </a:rPr>
              <a:t>Felkészültség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hu-HU" altLang="hu-HU" sz="1500">
                <a:cs typeface="Arial" panose="020B0604020202020204" pitchFamily="34" charset="0"/>
              </a:rPr>
              <a:t>Elégedettség</a:t>
            </a:r>
          </a:p>
          <a:p>
            <a:pPr lvl="1" eaLnBrk="1" hangingPunct="1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hu-HU" altLang="hu-HU" sz="1500">
                <a:cs typeface="Arial" panose="020B0604020202020204" pitchFamily="34" charset="0"/>
              </a:rPr>
              <a:t>Hiányzó területek a mérhetőségi tanulmányból: </a:t>
            </a:r>
          </a:p>
          <a:p>
            <a:pPr lvl="2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hu-HU" sz="1500">
                <a:cs typeface="Arial" panose="020B0604020202020204" pitchFamily="34" charset="0"/>
              </a:rPr>
              <a:t>Eljárások átfutási ideje</a:t>
            </a:r>
          </a:p>
          <a:p>
            <a:pPr lvl="2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u-HU" altLang="hu-HU" sz="1500">
                <a:cs typeface="Arial" panose="020B0604020202020204" pitchFamily="34" charset="0"/>
              </a:rPr>
              <a:t>Szolgáltatásfejlettség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77B699-18DC-4FC0-9157-73E217F633D0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>
          <a:xfrm>
            <a:off x="-1981200" y="6165850"/>
            <a:ext cx="8226425" cy="365125"/>
          </a:xfrm>
        </p:spPr>
        <p:txBody>
          <a:bodyPr/>
          <a:lstStyle/>
          <a:p>
            <a:pPr>
              <a:defRPr/>
            </a:pPr>
            <a:r>
              <a:t>Lechner Nonprofit Kft. JÁM és JÁPM szerepe a KÖFOP-</a:t>
            </a:r>
            <a:r>
              <a:rPr err="1"/>
              <a:t>ban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>
            <a:extLst>
              <a:ext uri="{FF2B5EF4-FFF2-40B4-BE49-F238E27FC236}">
                <a16:creationId xmlns:a16="http://schemas.microsoft.com/office/drawing/2014/main" id="{9C622A9F-183A-4104-A52D-DE33FB2F338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8229600" cy="552450"/>
          </a:xfrm>
        </p:spPr>
        <p:txBody>
          <a:bodyPr/>
          <a:lstStyle/>
          <a:p>
            <a:pPr eaLnBrk="1" hangingPunct="1"/>
            <a:r>
              <a:rPr lang="hu-HU" altLang="hu-HU" sz="2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JÓ ÁLLAM JELENTÉS CSALÁD - gyermekkor</a:t>
            </a:r>
          </a:p>
        </p:txBody>
      </p:sp>
      <p:sp>
        <p:nvSpPr>
          <p:cNvPr id="13315" name="Téglalap 2">
            <a:extLst>
              <a:ext uri="{FF2B5EF4-FFF2-40B4-BE49-F238E27FC236}">
                <a16:creationId xmlns:a16="http://schemas.microsoft.com/office/drawing/2014/main" id="{36E6C8D8-6943-44B3-A22F-1CFF306CD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981075"/>
            <a:ext cx="8435975" cy="55086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indent="360363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rgbClr val="0D0D0D"/>
                </a:solidFill>
                <a:latin typeface="Optima HU Rg"/>
              </a:defRPr>
            </a:lvl1pPr>
            <a:lvl2pPr marL="82550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rgbClr val="0D0D0D"/>
                </a:solidFill>
                <a:latin typeface="Optima HU Rg"/>
              </a:defRPr>
            </a:lvl2pPr>
            <a:lvl3pPr marL="1233488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0D0D0D"/>
                </a:solidFill>
                <a:latin typeface="Optima HU Rg"/>
              </a:defRPr>
            </a:lvl3pPr>
            <a:lvl4pPr marL="1641475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rgbClr val="0D0D0D"/>
                </a:solidFill>
                <a:latin typeface="Optima HU Rg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rgbClr val="0D0D0D"/>
                </a:solidFill>
                <a:latin typeface="Optima HU Rg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0D0D0D"/>
                </a:solidFill>
                <a:latin typeface="Optima HU Rg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0D0D0D"/>
                </a:solidFill>
                <a:latin typeface="Optima HU Rg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0D0D0D"/>
                </a:solidFill>
                <a:latin typeface="Optima HU Rg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0D0D0D"/>
                </a:solidFill>
                <a:latin typeface="Optima HU Rg"/>
              </a:defRPr>
            </a:lvl9pPr>
          </a:lstStyle>
          <a:p>
            <a:pPr lvl="1" eaLnBrk="1" hangingPunct="1">
              <a:spcBef>
                <a:spcPct val="0"/>
              </a:spcBef>
              <a:defRPr/>
            </a:pPr>
            <a:endParaRPr lang="hu-HU" altLang="hu-HU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hu-HU" altLang="hu-H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2015. KÖFOP tervezés: igény merül fel arra, hogy az OP fejlesztései kimenetei értékelésre kerüljenek a jó állam, jó kormányzat szempontjából</a:t>
            </a:r>
          </a:p>
          <a:p>
            <a:pPr indent="0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hu-HU" altLang="hu-H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A projekteknek a JÁJ-</a:t>
            </a:r>
            <a:r>
              <a:rPr lang="hu-HU" altLang="hu-H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ban</a:t>
            </a:r>
            <a:r>
              <a:rPr lang="hu-HU" altLang="hu-H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található mutatókhoz kapcsolódóan vállalásokat kell tenni, legalább 3 mutató esetében.</a:t>
            </a:r>
            <a:endParaRPr lang="hu-HU" altLang="hu-H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hu-HU" altLang="hu-H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hu-HU" altLang="hu-H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JÁJ nem a KÖFOP indikátorrendszereként lett kifejlesztve, ezért nagy a távolság a Jó Állam Mutatók (JÁM) és a projekt tartalmak között. Szükséges a módszertani fejlesztés, aminek eredményeképpen létrejönnek a Jó Állam Projektmutatók.</a:t>
            </a:r>
          </a:p>
          <a:p>
            <a:pPr eaLnBrk="1" hangingPunct="1">
              <a:spcBef>
                <a:spcPct val="0"/>
              </a:spcBef>
              <a:defRPr/>
            </a:pPr>
            <a:endParaRPr lang="hu-HU" altLang="hu-H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hu-HU" altLang="hu-HU" sz="1600" b="1" dirty="0">
                <a:cs typeface="Arial" pitchFamily="34" charset="0"/>
              </a:rPr>
              <a:t>2016. tavaszán</a:t>
            </a:r>
            <a:r>
              <a:rPr lang="hu-HU" altLang="hu-HU" sz="1600" dirty="0">
                <a:cs typeface="Arial" pitchFamily="34" charset="0"/>
              </a:rPr>
              <a:t> a Miniszterelnökség felkérésére, jogszabályi mandátum alapján az </a:t>
            </a:r>
            <a:r>
              <a:rPr lang="hu-HU" altLang="hu-HU" sz="1600" b="1" dirty="0">
                <a:cs typeface="Arial" pitchFamily="34" charset="0"/>
              </a:rPr>
              <a:t>NKE megkezdi a Jó Állam Mutatók mérésével összefüggő feladatok végzését </a:t>
            </a:r>
            <a:r>
              <a:rPr lang="hu-HU" altLang="hu-HU" sz="1600" dirty="0">
                <a:cs typeface="Arial" pitchFamily="34" charset="0"/>
              </a:rPr>
              <a:t>a </a:t>
            </a:r>
            <a:r>
              <a:rPr lang="hu-HU" altLang="hu-HU" sz="1600" b="1" dirty="0">
                <a:cs typeface="Arial" pitchFamily="34" charset="0"/>
              </a:rPr>
              <a:t>KÖFOP-2.1.2</a:t>
            </a:r>
            <a:r>
              <a:rPr lang="hu-HU" altLang="hu-HU" sz="1600" dirty="0">
                <a:cs typeface="Arial" pitchFamily="34" charset="0"/>
              </a:rPr>
              <a:t>-VEKOP-15-2016-00001 A jó kormányzást megalapozó közszolgálat-fejlesztés című projekt keretei között. </a:t>
            </a:r>
          </a:p>
          <a:p>
            <a:pPr eaLnBrk="1" hangingPunct="1">
              <a:defRPr/>
            </a:pPr>
            <a:endParaRPr lang="hu-HU" altLang="hu-HU" sz="1600" dirty="0">
              <a:cs typeface="Arial" pitchFamily="34" charset="0"/>
            </a:endParaRPr>
          </a:p>
          <a:p>
            <a:pPr eaLnBrk="1" hangingPunct="1">
              <a:defRPr/>
            </a:pPr>
            <a:r>
              <a:rPr lang="hu-HU" altLang="hu-HU" sz="1600" b="1" dirty="0">
                <a:cs typeface="Arial" pitchFamily="34" charset="0"/>
              </a:rPr>
              <a:t>2020. szeptember 30-án az NKE lezárta </a:t>
            </a:r>
            <a:r>
              <a:rPr lang="hu-HU" altLang="hu-HU" sz="1600" dirty="0">
                <a:cs typeface="Arial" pitchFamily="34" charset="0"/>
              </a:rPr>
              <a:t>a projektet. </a:t>
            </a:r>
          </a:p>
          <a:p>
            <a:pPr eaLnBrk="1" hangingPunct="1">
              <a:defRPr/>
            </a:pPr>
            <a:endParaRPr lang="hu-HU" altLang="hu-HU" sz="1600" dirty="0">
              <a:cs typeface="Arial" pitchFamily="34" charset="0"/>
            </a:endParaRPr>
          </a:p>
          <a:p>
            <a:pPr eaLnBrk="1" hangingPunct="1">
              <a:defRPr/>
            </a:pPr>
            <a:r>
              <a:rPr lang="hu-HU" altLang="hu-HU" sz="1600" b="1" dirty="0">
                <a:cs typeface="Arial" pitchFamily="34" charset="0"/>
              </a:rPr>
              <a:t>Október 1-én </a:t>
            </a:r>
            <a:r>
              <a:rPr lang="hu-HU" altLang="hu-HU" sz="1600" dirty="0">
                <a:cs typeface="Arial" pitchFamily="34" charset="0"/>
              </a:rPr>
              <a:t>a </a:t>
            </a:r>
            <a:r>
              <a:rPr lang="hu-HU" altLang="hu-HU" sz="1600" b="1" dirty="0">
                <a:cs typeface="Arial" pitchFamily="34" charset="0"/>
              </a:rPr>
              <a:t>Jó Állam Projektmutatók Mérésével és </a:t>
            </a:r>
            <a:r>
              <a:rPr lang="hu-HU" altLang="hu-HU" sz="1600" b="1" dirty="0" err="1">
                <a:cs typeface="Arial" pitchFamily="34" charset="0"/>
              </a:rPr>
              <a:t>Monitoringjával</a:t>
            </a:r>
            <a:r>
              <a:rPr lang="hu-HU" altLang="hu-HU" sz="1600" b="1" dirty="0">
                <a:cs typeface="Arial" pitchFamily="34" charset="0"/>
              </a:rPr>
              <a:t> összefüggő tevékenységet a </a:t>
            </a:r>
            <a:r>
              <a:rPr lang="de-DE" altLang="hu-HU" sz="1600" b="1" dirty="0">
                <a:cs typeface="Arial" pitchFamily="34" charset="0"/>
              </a:rPr>
              <a:t>Lechner </a:t>
            </a:r>
            <a:r>
              <a:rPr lang="de-DE" altLang="hu-HU" sz="1600" b="1" dirty="0" err="1">
                <a:cs typeface="Arial" pitchFamily="34" charset="0"/>
              </a:rPr>
              <a:t>Tudásközpont</a:t>
            </a:r>
            <a:r>
              <a:rPr lang="de-DE" altLang="hu-HU" sz="1600" b="1" dirty="0">
                <a:cs typeface="Arial" pitchFamily="34" charset="0"/>
              </a:rPr>
              <a:t> </a:t>
            </a:r>
            <a:r>
              <a:rPr lang="de-DE" altLang="hu-HU" sz="1600" b="1" dirty="0" err="1">
                <a:cs typeface="Arial" pitchFamily="34" charset="0"/>
              </a:rPr>
              <a:t>Nonprofit</a:t>
            </a:r>
            <a:r>
              <a:rPr lang="de-DE" altLang="hu-HU" sz="1600" b="1" dirty="0">
                <a:cs typeface="Arial" pitchFamily="34" charset="0"/>
              </a:rPr>
              <a:t> </a:t>
            </a:r>
            <a:r>
              <a:rPr lang="de-DE" altLang="hu-HU" sz="1600" b="1" dirty="0" err="1">
                <a:cs typeface="Arial" pitchFamily="34" charset="0"/>
              </a:rPr>
              <a:t>Kft</a:t>
            </a:r>
            <a:r>
              <a:rPr lang="de-DE" altLang="hu-HU" sz="1600" dirty="0">
                <a:cs typeface="Arial" pitchFamily="34" charset="0"/>
              </a:rPr>
              <a:t>.-t</a:t>
            </a:r>
            <a:r>
              <a:rPr lang="hu-HU" altLang="hu-HU" sz="1600" dirty="0">
                <a:cs typeface="Arial" pitchFamily="34" charset="0"/>
              </a:rPr>
              <a:t> végzi. </a:t>
            </a:r>
            <a:endParaRPr lang="hu-HU" altLang="hu-HU" sz="1600" dirty="0">
              <a:latin typeface="Optima HU Bd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hu-HU" altLang="hu-H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hu-HU" altLang="hu-HU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47695-079D-47C2-99F1-2A24C4EF3852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>
          <a:xfrm>
            <a:off x="-1981200" y="6165850"/>
            <a:ext cx="8226425" cy="365125"/>
          </a:xfrm>
        </p:spPr>
        <p:txBody>
          <a:bodyPr/>
          <a:lstStyle/>
          <a:p>
            <a:pPr>
              <a:defRPr/>
            </a:pPr>
            <a:r>
              <a:t>Lechner Nonprofit Kft. JÁM és JÁPM szerepe a KÖFOP-</a:t>
            </a:r>
            <a:r>
              <a:rPr err="1"/>
              <a:t>ban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950D249E-CCA3-4044-93DE-417141CDDC3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84213" y="1844675"/>
            <a:ext cx="8069262" cy="411163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8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KÖFOP keretében megvalósuló kiemelt projektek által kötelezően vállalandó „Jó Állam Mutatókkal kapcsolatos feladatok: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u-HU" sz="8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u-HU" sz="8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mutatók mérhetővé tételének módszertani támogatása,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u-HU" sz="8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u-HU" sz="8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megvalósulás </a:t>
            </a:r>
            <a:r>
              <a:rPr lang="hu-HU" sz="8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monitoringja</a:t>
            </a:r>
            <a:r>
              <a:rPr lang="hu-HU" sz="8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és rendszeres beszámoló készítés a KÖFOP </a:t>
            </a:r>
            <a:r>
              <a:rPr lang="hu-HU" sz="80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IH-részére</a:t>
            </a:r>
            <a:r>
              <a:rPr lang="hu-HU" sz="8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(továbbiakban: IH)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u-HU" sz="8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hu-HU" sz="8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eredmények összegzése a KÖFOP záráskor. Produktuma: Részletes elemző tanulmány.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u-HU" dirty="0"/>
          </a:p>
        </p:txBody>
      </p:sp>
      <p:sp>
        <p:nvSpPr>
          <p:cNvPr id="19459" name="Cím 1">
            <a:extLst>
              <a:ext uri="{FF2B5EF4-FFF2-40B4-BE49-F238E27FC236}">
                <a16:creationId xmlns:a16="http://schemas.microsoft.com/office/drawing/2014/main" id="{4246ED54-5557-4DDB-9AB9-B379271FBE1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400" y="53975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sz="28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„Jó Állam Mutatók mérése” feladat alapszerkezete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269DEF0-1494-4864-B59B-0B877EF093E8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>
          <a:xfrm>
            <a:off x="-1981200" y="6165850"/>
            <a:ext cx="8226425" cy="365125"/>
          </a:xfrm>
        </p:spPr>
        <p:txBody>
          <a:bodyPr/>
          <a:lstStyle/>
          <a:p>
            <a:pPr>
              <a:defRPr/>
            </a:pPr>
            <a:r>
              <a:t>Lechner Nonprofit Kft. JÁM és JÁPM szerepe a KÖFOP-</a:t>
            </a:r>
            <a:r>
              <a:rPr err="1"/>
              <a:t>ban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12. Dr. Kaiser Tamás_diaminta</Template>
  <TotalTime>2968</TotalTime>
  <Words>1429</Words>
  <Application>Microsoft Office PowerPoint</Application>
  <PresentationFormat>Diavetítés a képernyőre (4:3 oldalarány)</PresentationFormat>
  <Paragraphs>216</Paragraphs>
  <Slides>15</Slides>
  <Notes>5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3" baseType="lpstr">
      <vt:lpstr>Arial</vt:lpstr>
      <vt:lpstr>Calibri Light</vt:lpstr>
      <vt:lpstr>Calibri</vt:lpstr>
      <vt:lpstr>Optima HU Bd</vt:lpstr>
      <vt:lpstr>Wingdings</vt:lpstr>
      <vt:lpstr>Optima HU Rg</vt:lpstr>
      <vt:lpstr>1_Office-téma</vt:lpstr>
      <vt:lpstr>Microsoft Excel-diagram</vt:lpstr>
      <vt:lpstr>PowerPoint-bemutató</vt:lpstr>
      <vt:lpstr>A Közigazgatás- és Közszolgáltatás-fejlesztés Operatív Program bemutatása</vt:lpstr>
      <vt:lpstr>KÖFOP források megoszlása</vt:lpstr>
      <vt:lpstr>JÓ ÁLLAM MUTATÓK ÉS INDIKÁTOROK szerepe és célja  a KÖFOP-ban</vt:lpstr>
      <vt:lpstr>JÓ ÁLLAM MUTATÓK és indikátorok  szerepe és célja a KÖFOP-ban</vt:lpstr>
      <vt:lpstr>A JÓ ÁLLAM MUTATÓK TÖRTÉNETI ELŐZMÉNYE – A JÓ ÁLLAM JELENTÉS CSALÁD </vt:lpstr>
      <vt:lpstr>A JÓ ÁLLAM JELENTÉS HATÁSTERÜLETEI</vt:lpstr>
      <vt:lpstr>A JÓ ÁLLAM JELENTÉS CSALÁD - gyermekkor</vt:lpstr>
      <vt:lpstr>A „Jó Állam Mutatók mérése” feladat alapszerkezete</vt:lpstr>
      <vt:lpstr>Módszertani fejlesztés tervezett alapjai</vt:lpstr>
      <vt:lpstr>A mutatók mérhetővé tételének alapproblémája</vt:lpstr>
      <vt:lpstr>JÁM – JÁPM kapcsolata</vt:lpstr>
      <vt:lpstr>A megoldás</vt:lpstr>
      <vt:lpstr>Projekteredmény Hatáselemző</vt:lpstr>
      <vt:lpstr>A KÖFOP összes eredményeit összegző, záró elemzés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Windows User</dc:creator>
  <cp:lastModifiedBy>Magor Kovács</cp:lastModifiedBy>
  <cp:revision>239</cp:revision>
  <dcterms:created xsi:type="dcterms:W3CDTF">2016-05-08T19:11:03Z</dcterms:created>
  <dcterms:modified xsi:type="dcterms:W3CDTF">2020-12-12T09:45:06Z</dcterms:modified>
</cp:coreProperties>
</file>