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3" r:id="rId1"/>
  </p:sldMasterIdLst>
  <p:notesMasterIdLst>
    <p:notesMasterId r:id="rId25"/>
  </p:notesMasterIdLst>
  <p:handoutMasterIdLst>
    <p:handoutMasterId r:id="rId26"/>
  </p:handoutMasterIdLst>
  <p:sldIdLst>
    <p:sldId id="302" r:id="rId2"/>
    <p:sldId id="419" r:id="rId3"/>
    <p:sldId id="413" r:id="rId4"/>
    <p:sldId id="414" r:id="rId5"/>
    <p:sldId id="415" r:id="rId6"/>
    <p:sldId id="399" r:id="rId7"/>
    <p:sldId id="416" r:id="rId8"/>
    <p:sldId id="417" r:id="rId9"/>
    <p:sldId id="418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376" r:id="rId23"/>
    <p:sldId id="432" r:id="rId24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Lato Light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2A771507-77B8-41EF-931B-8FF4BF411909}">
          <p14:sldIdLst>
            <p14:sldId id="302"/>
            <p14:sldId id="419"/>
            <p14:sldId id="413"/>
            <p14:sldId id="414"/>
            <p14:sldId id="415"/>
            <p14:sldId id="399"/>
            <p14:sldId id="416"/>
            <p14:sldId id="417"/>
            <p14:sldId id="418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376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pos="11193" userDrawn="1">
          <p15:clr>
            <a:srgbClr val="A4A3A4"/>
          </p15:clr>
        </p15:guide>
        <p15:guide id="2" pos="4820" userDrawn="1">
          <p15:clr>
            <a:srgbClr val="A4A3A4"/>
          </p15:clr>
        </p15:guide>
        <p15:guide id="3" orient="horz" pos="6905" userDrawn="1">
          <p15:clr>
            <a:srgbClr val="A4A3A4"/>
          </p15:clr>
        </p15:guide>
        <p15:guide id="4" orient="horz" pos="1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tván kiss" initials="ik" lastIdx="1" clrIdx="0">
    <p:extLst>
      <p:ext uri="{19B8F6BF-5375-455C-9EA6-DF929625EA0E}">
        <p15:presenceInfo xmlns:p15="http://schemas.microsoft.com/office/powerpoint/2012/main" userId="eae34954c61a05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53445"/>
    <a:srgbClr val="3AE6AB"/>
    <a:srgbClr val="CEF9E9"/>
    <a:srgbClr val="6DC3C3"/>
    <a:srgbClr val="000000"/>
    <a:srgbClr val="005A7A"/>
    <a:srgbClr val="60BEB5"/>
    <a:srgbClr val="CB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1795" autoAdjust="0"/>
  </p:normalViewPr>
  <p:slideViewPr>
    <p:cSldViewPr snapToGrid="0" snapToObjects="1">
      <p:cViewPr varScale="1">
        <p:scale>
          <a:sx n="40" d="100"/>
          <a:sy n="40" d="100"/>
        </p:scale>
        <p:origin x="1181" y="67"/>
      </p:cViewPr>
      <p:guideLst>
        <p:guide pos="11193"/>
        <p:guide pos="4820"/>
        <p:guide orient="horz" pos="6905"/>
        <p:guide orient="horz" pos="1848"/>
      </p:guideLst>
    </p:cSldViewPr>
  </p:slideViewPr>
  <p:outlineViewPr>
    <p:cViewPr>
      <p:scale>
        <a:sx n="33" d="100"/>
        <a:sy n="33" d="100"/>
      </p:scale>
      <p:origin x="0" y="-1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C984EBF-796E-3240-BC4A-EAA0443C12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62B5BD3-93DB-7140-A298-C9CB13FE4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pPr>
              <a:defRPr/>
            </a:pPr>
            <a:fld id="{5484C311-28C7-3943-907C-2A5E3EB42334}" type="datetimeFigureOut">
              <a:rPr lang="hu-HU"/>
              <a:pPr>
                <a:defRPr/>
              </a:pPr>
              <a:t>2020. 12. 07.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BABFB26-6E07-BE49-A162-4E18F38EDA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B4FC562-55F6-9B43-B88B-7056B4D63C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pPr>
              <a:defRPr/>
            </a:pPr>
            <a:fld id="{33D49A28-ECAE-AB4F-AB13-ACD90101FF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02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8DC952-0ED4-F34F-B761-50B95647D8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820FC-97A5-B44B-B412-81DF2FB659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11EF70EE-1135-194A-B913-20D65063196F}" type="datetimeFigureOut">
              <a:rPr lang="en-US"/>
              <a:pPr>
                <a:defRPr/>
              </a:pPr>
              <a:t>12/7/2020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3E5257C-F008-9944-A03D-AECBFD188F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5A37B2-C6CB-874F-A355-A7777857C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0235B-CE8B-D641-BA8F-84BA3DAF1C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5E681-F6DA-604E-8A7B-7B2331E3A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C999290-E87A-6E4C-992F-350FB48F1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12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u-HU" sz="1200" b="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KÖFOP prioritások és a Jó Állam Mutatók összekapcsolásának metodológiája: </a:t>
            </a:r>
          </a:p>
          <a:p>
            <a:pPr algn="l"/>
            <a:r>
              <a:rPr lang="hu-HU" sz="1200" b="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Projekt kimenetek átvilágítása - JÁPM kiválasztás - Illeszkedés vizsgálat és módszertani sablon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623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Fontos: Bár mutató</a:t>
            </a:r>
            <a:r>
              <a:rPr lang="hu-HU" baseline="0" dirty="0" smtClean="0"/>
              <a:t> szinten történnek vállalások, de a projekt igazából mérésekre tesznek vállalásokat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494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302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Ismert</a:t>
            </a:r>
            <a:r>
              <a:rPr lang="hu-HU" baseline="0" dirty="0" smtClean="0"/>
              <a:t> ábra – a nyilak iránya a JÁM felé mutat</a:t>
            </a:r>
          </a:p>
          <a:p>
            <a:endParaRPr lang="hu-HU" baseline="0" dirty="0" smtClean="0"/>
          </a:p>
          <a:p>
            <a:r>
              <a:rPr lang="hu-HU" baseline="0" dirty="0" smtClean="0"/>
              <a:t>Fontos: </a:t>
            </a:r>
            <a:r>
              <a:rPr lang="hu-HU" baseline="0" dirty="0" err="1" smtClean="0"/>
              <a:t>JÁM-t</a:t>
            </a:r>
            <a:r>
              <a:rPr lang="hu-HU" baseline="0" dirty="0" smtClean="0"/>
              <a:t> a KSH, NKE már. Azaz NKE a projektek feletti méréseket végzi. A projekt hatások mérését maga a projekt végzi.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Pályázati logika: a </a:t>
            </a:r>
            <a:r>
              <a:rPr lang="hu-HU" baseline="0" dirty="0" err="1" smtClean="0"/>
              <a:t>JÁM-khoz</a:t>
            </a:r>
            <a:r>
              <a:rPr lang="hu-HU" baseline="0" dirty="0" smtClean="0"/>
              <a:t> keresünk tartalmat.</a:t>
            </a:r>
          </a:p>
          <a:p>
            <a:r>
              <a:rPr lang="hu-HU" baseline="0" dirty="0" smtClean="0"/>
              <a:t>Módszertani logika: a projekttartalom ismeretében lehet </a:t>
            </a:r>
            <a:r>
              <a:rPr lang="hu-HU" baseline="0" dirty="0" err="1" smtClean="0"/>
              <a:t>JÁPM-ket</a:t>
            </a:r>
            <a:r>
              <a:rPr lang="hu-HU" baseline="0" dirty="0" smtClean="0"/>
              <a:t> definiálni, és a </a:t>
            </a:r>
            <a:r>
              <a:rPr lang="hu-HU" baseline="0" dirty="0" err="1" smtClean="0"/>
              <a:t>JÁPM-k</a:t>
            </a:r>
            <a:r>
              <a:rPr lang="hu-HU" baseline="0" dirty="0" smtClean="0"/>
              <a:t> pozitív elmozdulásáról logikailag belátni, hogy mely JÁM pozitív elmozdulására hatnak</a:t>
            </a:r>
          </a:p>
          <a:p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A projekttartalom hatásainak teljességét fel kell térképezni, majd megvizsgálni mi mérhető, mi nem. Nem minden mérhető, definiálható mutató kell </a:t>
            </a:r>
            <a:r>
              <a:rPr lang="hu-HU" baseline="0" dirty="0" err="1" smtClean="0"/>
              <a:t>JÁPM-ként</a:t>
            </a:r>
            <a:r>
              <a:rPr lang="hu-HU" baseline="0" dirty="0" smtClean="0"/>
              <a:t> definiálni, de a legfontosabb hatásokhoz kapcsolódókat igen. Összességében bármennyi JÁPM meghatározható, de minimum 3 </a:t>
            </a:r>
            <a:r>
              <a:rPr lang="hu-HU" baseline="0" dirty="0" err="1" smtClean="0"/>
              <a:t>JÁM-hoz</a:t>
            </a:r>
            <a:r>
              <a:rPr lang="hu-HU" baseline="0" dirty="0" smtClean="0"/>
              <a:t> kell kötődniük. Gyakori lesz, hogy egy </a:t>
            </a:r>
            <a:r>
              <a:rPr lang="hu-HU" baseline="0" dirty="0" err="1" smtClean="0"/>
              <a:t>JÁM-hoz</a:t>
            </a:r>
            <a:r>
              <a:rPr lang="hu-HU" baseline="0" dirty="0" smtClean="0"/>
              <a:t>  több JÁPM kötődik: mennyiségi és minőségi mutató új szolgáltatás esetében, elégedettség különböző célcsoportokban (lakosság, vállalkozások)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409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Tartalmi áttekintéstől</a:t>
            </a:r>
            <a:r>
              <a:rPr lang="hu-HU" baseline="0" dirty="0" smtClean="0"/>
              <a:t> a JÁM választásig milyen lépéseken kell végig menni?</a:t>
            </a:r>
          </a:p>
          <a:p>
            <a:endParaRPr lang="hu-HU" dirty="0" smtClean="0"/>
          </a:p>
          <a:p>
            <a:r>
              <a:rPr lang="hu-HU" dirty="0" smtClean="0"/>
              <a:t>Projekttartalom</a:t>
            </a:r>
            <a:r>
              <a:rPr lang="hu-HU" baseline="0" dirty="0" smtClean="0"/>
              <a:t> megismerése </a:t>
            </a:r>
            <a:r>
              <a:rPr lang="hu-HU" baseline="0" dirty="0" smtClean="0">
                <a:sym typeface="Wingdings" panose="05000000000000000000" pitchFamily="2" charset="2"/>
              </a:rPr>
              <a:t> Innen indul a folyamat (Kedvezményezett megkapja a tájékoztató anyagokat és a projekttartalmat összefoglalására alkalmas mátrixot.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135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KIMENET</a:t>
            </a:r>
            <a:r>
              <a:rPr lang="hu-HU" baseline="0" dirty="0" err="1" smtClean="0"/>
              <a:t>ek</a:t>
            </a:r>
            <a:r>
              <a:rPr lang="hu-HU" baseline="0" dirty="0" smtClean="0"/>
              <a:t> száma projekt nagyságától, összetételétől függ.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Minden </a:t>
            </a:r>
            <a:r>
              <a:rPr lang="hu-HU" baseline="0" dirty="0" err="1" smtClean="0"/>
              <a:t>KIMENET-et</a:t>
            </a:r>
            <a:r>
              <a:rPr lang="hu-HU" baseline="0" dirty="0" smtClean="0"/>
              <a:t> saját munkalapon kell feltüntetni!!!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349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Definíció felolvasása. (Fontos</a:t>
            </a:r>
            <a:r>
              <a:rPr lang="hu-HU" baseline="0" dirty="0" smtClean="0"/>
              <a:t>, hogy nem klasszikusan a projekteredményekről van szó, mint pl.: egy rendszerkifejlesztése)</a:t>
            </a:r>
          </a:p>
          <a:p>
            <a:endParaRPr lang="hu-HU" baseline="0" dirty="0" smtClean="0"/>
          </a:p>
          <a:p>
            <a:r>
              <a:rPr lang="hu-HU" baseline="0" dirty="0" smtClean="0"/>
              <a:t>Lényeg: Többen, jobban, más eszközzel, másként – feltételezhetően hatékonyabban - hajtanak végre egy cselekvést, folyamatot.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9564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Fontos jelezni, hogy bevezetés vagy fejlesztés,</a:t>
            </a:r>
            <a:r>
              <a:rPr lang="hu-HU" baseline="0" dirty="0" smtClean="0"/>
              <a:t> mert alapvetően meghatározza majd a bázis mérhetőségét.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Több érintett entitás esetében érdeme mindet felsorolni, ha egyezőek a hatásmechanizmusok, ha nem, akkor külön kell őket szerepeltetni.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Külön kell szerepeltetni az eltérő hatásmechanizmusú kimeneteket 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540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Új szolgáltatás</a:t>
            </a:r>
            <a:r>
              <a:rPr lang="hu-HU" baseline="0" dirty="0" smtClean="0"/>
              <a:t> bevezetése, már működő szolgáltatás hozzáférését gátló tényezők megoldása (nem megfelelő nyilvántartó rendszer, nem megfelelő infrastrukturális adottságok)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812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Rossz</a:t>
            </a:r>
            <a:r>
              <a:rPr lang="hu-HU" baseline="0" dirty="0" smtClean="0"/>
              <a:t> = jobban kidolgozandó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901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H1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Hozzáférhetőség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H2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Ügyfélteher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H3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Erőforrás hatékonyság</a:t>
            </a:r>
            <a:r>
              <a:rPr lang="hu-HU" dirty="0" smtClean="0"/>
              <a:t> </a:t>
            </a:r>
            <a:r>
              <a:rPr lang="hu-HU" sz="2400" b="0" i="0" u="none" strike="noStrike" kern="1200" dirty="0" err="1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H.x.Szf</a:t>
            </a:r>
            <a:r>
              <a:rPr lang="hu-HU" dirty="0" smtClean="0"/>
              <a:t> </a:t>
            </a:r>
            <a:r>
              <a:rPr lang="hu-HU" sz="2400" b="0" i="0" u="none" strike="noStrike" kern="1200" dirty="0" err="1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Szolgáltatásfejlettség</a:t>
            </a:r>
            <a:r>
              <a:rPr lang="hu-HU" dirty="0" smtClean="0"/>
              <a:t> </a:t>
            </a:r>
            <a:r>
              <a:rPr lang="hu-HU" sz="2400" b="0" i="0" u="none" strike="noStrike" kern="1200" dirty="0" err="1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H.x.Ái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Átfutási idő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H4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Felkészültség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H5</a:t>
            </a:r>
            <a:r>
              <a:rPr lang="hu-HU" dirty="0" smtClean="0"/>
              <a:t> </a:t>
            </a:r>
            <a:r>
              <a:rPr lang="hu-HU" sz="2400" b="0" i="0" u="none" strike="noStrike" kern="1200" dirty="0" smtClean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Elégedettség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26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407899" y="1632839"/>
            <a:ext cx="10456984" cy="10450319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A5E8-8517-7B4F-87AB-EE2C234ED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2" y="966166"/>
            <a:ext cx="4214496" cy="131748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58C364-CD5E-0A46-92B7-CD94EC7F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20695-EFF5-7740-A0A4-E09A6DB2DD91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i="0" u="none" strike="noStrike" dirty="0">
                <a:solidFill>
                  <a:srgbClr val="005A7A">
                    <a:alpha val="50000"/>
                  </a:srgbClr>
                </a:solidFill>
                <a:effectLst/>
                <a:latin typeface="Calibri" panose="020F0502020204030204" pitchFamily="34" charset="0"/>
              </a:rPr>
              <a:t>IDE KELL A SZÖVEGET BEÍRNI</a:t>
            </a:r>
            <a:endParaRPr lang="hu-HU" sz="2400" b="1" dirty="0">
              <a:solidFill>
                <a:srgbClr val="005A7A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34157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2ACA8D2-1290-CB42-BFBF-2DE3992F36D9}"/>
              </a:ext>
            </a:extLst>
          </p:cNvPr>
          <p:cNvSpPr/>
          <p:nvPr userDrawn="1"/>
        </p:nvSpPr>
        <p:spPr>
          <a:xfrm>
            <a:off x="0" y="0"/>
            <a:ext cx="1881188" cy="137160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6DA2467-9865-2E4C-9586-B7A27AF34152}"/>
              </a:ext>
            </a:extLst>
          </p:cNvPr>
          <p:cNvSpPr/>
          <p:nvPr userDrawn="1"/>
        </p:nvSpPr>
        <p:spPr>
          <a:xfrm>
            <a:off x="0" y="0"/>
            <a:ext cx="188118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5A9454-256F-7043-A966-E28F9DEE40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07322" y="954088"/>
            <a:ext cx="21514653" cy="9350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6000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0F738ED8-234B-1145-BBA9-DE17C230247F}"/>
              </a:ext>
            </a:extLst>
          </p:cNvPr>
          <p:cNvCxnSpPr/>
          <p:nvPr userDrawn="1"/>
        </p:nvCxnSpPr>
        <p:spPr>
          <a:xfrm flipV="1">
            <a:off x="1912597" y="1996316"/>
            <a:ext cx="741171" cy="476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70B74-D986-104A-B20B-B97E9F61D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" y="11805762"/>
            <a:ext cx="906210" cy="12060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0D9EB-B17C-144E-8AF9-19648544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6A991-37EE-9248-9F96-D17C8A8990B9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i="0" u="none" strike="noStrike" dirty="0">
                <a:solidFill>
                  <a:srgbClr val="005A7A">
                    <a:alpha val="50000"/>
                  </a:srgbClr>
                </a:solidFill>
                <a:effectLst/>
                <a:latin typeface="Calibri" panose="020F0502020204030204" pitchFamily="34" charset="0"/>
              </a:rPr>
              <a:t>IDE KELL A SZÖVEGET BEÍRNI</a:t>
            </a:r>
            <a:endParaRPr lang="hu-HU" sz="2400" b="1" dirty="0">
              <a:solidFill>
                <a:srgbClr val="005A7A">
                  <a:alpha val="5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9A09F11-1FAD-C844-9DCF-42BB5A06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8226425" cy="365125"/>
          </a:xfrm>
          <a:prstGeom prst="rect">
            <a:avLst/>
          </a:prstGeom>
        </p:spPr>
        <p:txBody>
          <a:bodyPr/>
          <a:lstStyle>
            <a:lvl1pPr>
              <a:defRPr lang="hu-HU" sz="2000" b="1" smtClean="0">
                <a:solidFill>
                  <a:srgbClr val="005A7A"/>
                </a:solidFill>
              </a:defRPr>
            </a:lvl1pPr>
          </a:lstStyle>
          <a:p>
            <a:r>
              <a:rPr lang="hu-HU"/>
              <a:t>Lechner Nonprofit Kft. Üzleti Terv és Szervezeti Korrekció Áttekintés 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407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4">
            <a:extLst>
              <a:ext uri="{FF2B5EF4-FFF2-40B4-BE49-F238E27FC236}">
                <a16:creationId xmlns:a16="http://schemas.microsoft.com/office/drawing/2014/main" id="{2DFBA1D4-9E32-174C-9DDB-E80966278A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07321" y="1065598"/>
            <a:ext cx="21514653" cy="82352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6000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D01A276F-A716-204F-A687-6BD2DCD6F414}"/>
              </a:ext>
            </a:extLst>
          </p:cNvPr>
          <p:cNvCxnSpPr/>
          <p:nvPr userDrawn="1"/>
        </p:nvCxnSpPr>
        <p:spPr>
          <a:xfrm flipV="1">
            <a:off x="1912597" y="1996316"/>
            <a:ext cx="741171" cy="476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" y="11805762"/>
            <a:ext cx="906210" cy="120605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0EB136-4E11-434F-A1EE-6108472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670F0-A8C7-9E46-8235-7912C2FB2EB2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dirty="0">
                <a:solidFill>
                  <a:srgbClr val="005A7A">
                    <a:alpha val="50000"/>
                  </a:srgbClr>
                </a:solidFill>
              </a:rPr>
              <a:t>IDE KELL A SZÖVEGET BEÍRNI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D0A3FC3-F30E-FA44-94C4-F4959083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8226425" cy="365125"/>
          </a:xfrm>
          <a:prstGeom prst="rect">
            <a:avLst/>
          </a:prstGeom>
        </p:spPr>
        <p:txBody>
          <a:bodyPr/>
          <a:lstStyle>
            <a:lvl1pPr>
              <a:defRPr lang="hu-HU" sz="2000" b="1" smtClean="0">
                <a:solidFill>
                  <a:srgbClr val="005A7A"/>
                </a:solidFill>
              </a:defRPr>
            </a:lvl1pPr>
          </a:lstStyle>
          <a:p>
            <a:r>
              <a:rPr lang="hu-HU" dirty="0"/>
              <a:t>Lechner Nonprofit Kft.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985888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gyéni elrendezés"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AB0BE-B86B-AA49-8B8D-248F93E32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" y="11805762"/>
            <a:ext cx="906210" cy="1206058"/>
          </a:xfrm>
          <a:prstGeom prst="rect">
            <a:avLst/>
          </a:prstGeom>
        </p:spPr>
      </p:pic>
      <p:sp>
        <p:nvSpPr>
          <p:cNvPr id="3" name="Szöveg helye 4">
            <a:extLst>
              <a:ext uri="{FF2B5EF4-FFF2-40B4-BE49-F238E27FC236}">
                <a16:creationId xmlns:a16="http://schemas.microsoft.com/office/drawing/2014/main" id="{E1EEAF58-476C-6D4F-B82F-3E8F53F3F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07322" y="1065598"/>
            <a:ext cx="21514653" cy="82352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60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6" name="Straight Connector 37">
            <a:extLst>
              <a:ext uri="{FF2B5EF4-FFF2-40B4-BE49-F238E27FC236}">
                <a16:creationId xmlns:a16="http://schemas.microsoft.com/office/drawing/2014/main" id="{8B49FA70-E877-154C-BDE4-A7DDBEEB1BF7}"/>
              </a:ext>
            </a:extLst>
          </p:cNvPr>
          <p:cNvCxnSpPr/>
          <p:nvPr userDrawn="1"/>
        </p:nvCxnSpPr>
        <p:spPr>
          <a:xfrm flipV="1">
            <a:off x="1912597" y="1996316"/>
            <a:ext cx="741171" cy="476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324B36-4165-0845-AC30-FCC6B7AF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932EE-6F36-B448-8324-F7C1A748EA26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dirty="0">
                <a:solidFill>
                  <a:schemeClr val="bg2">
                    <a:alpha val="50000"/>
                  </a:schemeClr>
                </a:solidFill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340FCEF-C7D8-F44D-BF8D-382CC85B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8226425" cy="365125"/>
          </a:xfrm>
          <a:prstGeom prst="rect">
            <a:avLst/>
          </a:prstGeom>
        </p:spPr>
        <p:txBody>
          <a:bodyPr/>
          <a:lstStyle>
            <a:lvl1pPr>
              <a:defRPr lang="hu-HU" sz="2000" b="1" smtClean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Lechner Nonprofit Kft.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30503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gyéni elrendezés">
    <p:bg>
      <p:bgPr>
        <a:solidFill>
          <a:srgbClr val="008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B218E6-564D-9940-85B0-5A1CBBB6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7D295-45BB-1A47-BFEC-13A81492FC1B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dirty="0">
                <a:solidFill>
                  <a:schemeClr val="bg2">
                    <a:alpha val="50000"/>
                  </a:schemeClr>
                </a:solidFill>
              </a:rPr>
              <a:t>IDE KELL A SZÖVEGET BEÍRNI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B9C225-FD3C-914E-898A-E7E10504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8226425" cy="365125"/>
          </a:xfrm>
          <a:prstGeom prst="rect">
            <a:avLst/>
          </a:prstGeom>
        </p:spPr>
        <p:txBody>
          <a:bodyPr/>
          <a:lstStyle>
            <a:lvl1pPr>
              <a:defRPr lang="hu-HU" sz="2000" b="1" smtClean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Lechner Nonprofit Kft.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17797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5">
            <a:extLst>
              <a:ext uri="{FF2B5EF4-FFF2-40B4-BE49-F238E27FC236}">
                <a16:creationId xmlns:a16="http://schemas.microsoft.com/office/drawing/2014/main" id="{B7BE08A2-C79F-1045-A109-43526F1D5896}"/>
              </a:ext>
            </a:extLst>
          </p:cNvPr>
          <p:cNvSpPr/>
          <p:nvPr userDrawn="1"/>
        </p:nvSpPr>
        <p:spPr>
          <a:xfrm>
            <a:off x="7403337" y="1628775"/>
            <a:ext cx="10456863" cy="10458450"/>
          </a:xfrm>
          <a:prstGeom prst="ellipse">
            <a:avLst/>
          </a:prstGeom>
          <a:solidFill>
            <a:srgbClr val="60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A10AA-CFFA-254B-999F-5B029C348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3" y="966166"/>
            <a:ext cx="4214493" cy="131748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F3B51C-22C8-094F-97CF-76F2D1F2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B6C5A-B341-9049-8B82-B55BB48E5BAE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dirty="0">
                <a:solidFill>
                  <a:schemeClr val="bg2">
                    <a:alpha val="50000"/>
                  </a:schemeClr>
                </a:solidFill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423732892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60B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315A6A8-F451-B04E-B39A-0C217D091771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409409" y="1632839"/>
            <a:ext cx="10456984" cy="10450319"/>
          </a:xfrm>
          <a:prstGeom prst="ellipse">
            <a:avLst/>
          </a:prstGeom>
          <a:solidFill>
            <a:srgbClr val="15344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BC5B5-2538-3D4A-971D-5F78651E5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2" y="966166"/>
            <a:ext cx="4214496" cy="13174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4D7694-8AA2-A04C-BF73-20A3B9A1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83F48-26EA-C644-817D-C9235F11CEB9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dirty="0">
                <a:solidFill>
                  <a:schemeClr val="bg2">
                    <a:alpha val="50000"/>
                  </a:schemeClr>
                </a:solidFill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302289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64294FD-5E50-D145-9B45-87FC7717E49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409409" y="1632839"/>
            <a:ext cx="10456984" cy="10450319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25EA7-FDEC-9747-AAD3-BDCFE92A5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2" y="966166"/>
            <a:ext cx="4214496" cy="13174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E67BC3-DFCB-FB4B-97B7-A6EFBE73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4833F-B82C-0049-B115-49F09FB56315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i="0" u="none" strike="noStrike" dirty="0">
                <a:solidFill>
                  <a:srgbClr val="005A7A">
                    <a:alpha val="50000"/>
                  </a:srgbClr>
                </a:solidFill>
                <a:effectLst/>
                <a:latin typeface="Calibri" panose="020F0502020204030204" pitchFamily="34" charset="0"/>
              </a:rPr>
              <a:t>IDE KELL A SZÖVEGET BEÍRNI</a:t>
            </a:r>
            <a:endParaRPr lang="hu-HU" sz="2400" b="1" dirty="0">
              <a:solidFill>
                <a:srgbClr val="005A7A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0979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-Picture-Martik"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409409" y="1632839"/>
            <a:ext cx="10456984" cy="104503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8524D-2AB9-FC47-902F-A7B43282D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3" y="966166"/>
            <a:ext cx="4214493" cy="131748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2AD43E-DCC5-EC40-BD12-4557DD94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18E10-2778-CC4F-82F7-88C2CA22C2F9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dirty="0">
                <a:solidFill>
                  <a:schemeClr val="bg2">
                    <a:alpha val="50000"/>
                  </a:schemeClr>
                </a:solidFill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357552040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9149158" y="1632839"/>
            <a:ext cx="10456984" cy="104503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21" hasCustomPrompt="1"/>
          </p:nvPr>
        </p:nvSpPr>
        <p:spPr>
          <a:xfrm>
            <a:off x="1907322" y="7052551"/>
            <a:ext cx="15446375" cy="2425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2" hasCustomPrompt="1"/>
          </p:nvPr>
        </p:nvSpPr>
        <p:spPr>
          <a:xfrm>
            <a:off x="1907322" y="4572000"/>
            <a:ext cx="15446375" cy="209145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7200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903C-F463-0746-A856-5777342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762F615-64ED-994E-A1AA-DF4F332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8226425" cy="365125"/>
          </a:xfrm>
          <a:prstGeom prst="rect">
            <a:avLst/>
          </a:prstGeom>
        </p:spPr>
        <p:txBody>
          <a:bodyPr/>
          <a:lstStyle>
            <a:lvl1pPr>
              <a:defRPr lang="hu-HU" sz="2000" b="1" smtClean="0">
                <a:solidFill>
                  <a:srgbClr val="005A7A"/>
                </a:solidFill>
              </a:defRPr>
            </a:lvl1pPr>
          </a:lstStyle>
          <a:p>
            <a:r>
              <a:rPr lang="hu-HU" dirty="0"/>
              <a:t>Lechner Nonprofit Kft. Prezentáció címe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F5E22-B9A4-7C46-BBD8-E7FA19DD1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" y="11805762"/>
            <a:ext cx="906210" cy="1206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7A8709-1860-9D4F-9F1C-5E5E84F56DF0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i="0" u="none" strike="noStrike" dirty="0">
                <a:solidFill>
                  <a:srgbClr val="005A7A">
                    <a:alpha val="50000"/>
                  </a:srgbClr>
                </a:solidFill>
                <a:effectLst/>
                <a:latin typeface="Calibri" panose="020F0502020204030204" pitchFamily="34" charset="0"/>
              </a:rPr>
              <a:t>IDE KELL A SZÖVEGET BEÍRNI</a:t>
            </a:r>
            <a:endParaRPr lang="hu-HU" sz="2400" b="1" dirty="0">
              <a:solidFill>
                <a:srgbClr val="005A7A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6123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of 3 - v2 - Martik"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9149158" y="1632839"/>
            <a:ext cx="10456984" cy="104503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C9148A7F-4006-354F-BC5E-DD98E18C6B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7322" y="7052551"/>
            <a:ext cx="15446375" cy="2425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8DE3F9B6-A789-E34D-8EA5-189BDFC337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07322" y="4572000"/>
            <a:ext cx="15446375" cy="209145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72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1C12F6-1BB7-CA40-A97B-138FC2E18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" y="11805762"/>
            <a:ext cx="906210" cy="120605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CD6452E-BE75-A040-ABBB-A35EF22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C8DA4-10CF-504D-B8C7-C01D41D2955A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dirty="0">
                <a:solidFill>
                  <a:schemeClr val="bg2">
                    <a:alpha val="50000"/>
                  </a:schemeClr>
                </a:solidFill>
              </a:rPr>
              <a:t>IDE KELL A SZÖVEGET BEÍRNI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E0C7420-D5C0-CA40-BDF7-AB2345E3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8226425" cy="365125"/>
          </a:xfrm>
          <a:prstGeom prst="rect">
            <a:avLst/>
          </a:prstGeom>
        </p:spPr>
        <p:txBody>
          <a:bodyPr/>
          <a:lstStyle>
            <a:lvl1pPr>
              <a:defRPr lang="hu-HU" sz="2000" b="1" smtClean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Lechner Nonprofit Kft.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76800046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0734504" y="4884318"/>
            <a:ext cx="3772242" cy="3769838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 hasCustomPrompt="1"/>
          </p:nvPr>
        </p:nvSpPr>
        <p:spPr>
          <a:xfrm>
            <a:off x="4901937" y="9205186"/>
            <a:ext cx="15446375" cy="25928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FC4AD5-6754-844E-B45B-A7B8F85F3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" y="11805762"/>
            <a:ext cx="906210" cy="120605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C311D1-1490-9E4D-8AFB-FD68124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F7A25-FD0E-6F49-A0D8-03C202B3251C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i="0" u="none" strike="noStrike" dirty="0">
                <a:solidFill>
                  <a:srgbClr val="005A7A">
                    <a:alpha val="50000"/>
                  </a:srgbClr>
                </a:solidFill>
                <a:effectLst/>
                <a:latin typeface="Calibri" panose="020F0502020204030204" pitchFamily="34" charset="0"/>
              </a:rPr>
              <a:t>IDE KELL A SZÖVEGET BEÍRNI</a:t>
            </a:r>
            <a:endParaRPr lang="hu-HU" sz="2400" b="1" dirty="0">
              <a:solidFill>
                <a:srgbClr val="005A7A">
                  <a:alpha val="50000"/>
                </a:srgbClr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DFCA954-B1DF-A441-B4A9-25282AD7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8226425" cy="365125"/>
          </a:xfrm>
          <a:prstGeom prst="rect">
            <a:avLst/>
          </a:prstGeom>
        </p:spPr>
        <p:txBody>
          <a:bodyPr/>
          <a:lstStyle>
            <a:lvl1pPr>
              <a:defRPr lang="hu-HU" sz="2000" b="1" smtClean="0">
                <a:solidFill>
                  <a:srgbClr val="005A7A"/>
                </a:solidFill>
              </a:defRPr>
            </a:lvl1pPr>
          </a:lstStyle>
          <a:p>
            <a:r>
              <a:rPr lang="hu-HU" dirty="0"/>
              <a:t>Lechner Nonprofit Kft.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08373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1602A-D7A8-944C-93ED-9A815F3C79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" y="11805762"/>
            <a:ext cx="906210" cy="120605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59F499-A214-9346-9952-B228314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76259" y="12713735"/>
            <a:ext cx="1557446" cy="25374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F63C823-947F-714D-BC87-1C4E2D38020A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34DB0-CF0B-2144-8A8B-F833D78382AC}"/>
              </a:ext>
            </a:extLst>
          </p:cNvPr>
          <p:cNvSpPr/>
          <p:nvPr userDrawn="1"/>
        </p:nvSpPr>
        <p:spPr>
          <a:xfrm>
            <a:off x="18342966" y="12609777"/>
            <a:ext cx="3833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i="0" u="none" strike="noStrike" dirty="0">
                <a:solidFill>
                  <a:srgbClr val="005A7A">
                    <a:alpha val="50000"/>
                  </a:srgbClr>
                </a:solidFill>
                <a:effectLst/>
                <a:latin typeface="Calibri" panose="020F0502020204030204" pitchFamily="34" charset="0"/>
              </a:rPr>
              <a:t>IDE KELL A SZÖVEGET BEÍRNI</a:t>
            </a:r>
            <a:endParaRPr lang="hu-HU" sz="2400" b="1" dirty="0">
              <a:solidFill>
                <a:srgbClr val="005A7A">
                  <a:alpha val="5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8226425" cy="365125"/>
          </a:xfrm>
          <a:prstGeom prst="rect">
            <a:avLst/>
          </a:prstGeom>
        </p:spPr>
        <p:txBody>
          <a:bodyPr/>
          <a:lstStyle>
            <a:lvl1pPr>
              <a:defRPr lang="hu-HU" sz="2000" b="1" smtClean="0">
                <a:solidFill>
                  <a:srgbClr val="005A7A"/>
                </a:solidFill>
              </a:defRPr>
            </a:lvl1pPr>
          </a:lstStyle>
          <a:p>
            <a:r>
              <a:rPr lang="hu-HU" dirty="0"/>
              <a:t>Lechner Nonprofit Kft.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54626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93" r:id="rId3"/>
    <p:sldLayoutId id="2147484572" r:id="rId4"/>
    <p:sldLayoutId id="2147484573" r:id="rId5"/>
    <p:sldLayoutId id="2147484574" r:id="rId6"/>
    <p:sldLayoutId id="2147484575" r:id="rId7"/>
    <p:sldLayoutId id="2147484568" r:id="rId8"/>
    <p:sldLayoutId id="2147484587" r:id="rId9"/>
    <p:sldLayoutId id="2147484588" r:id="rId10"/>
    <p:sldLayoutId id="2147484569" r:id="rId11"/>
    <p:sldLayoutId id="2147484590" r:id="rId12"/>
    <p:sldLayoutId id="2147484591" r:id="rId13"/>
  </p:sldLayoutIdLst>
  <p:hf hdr="0" dt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50" userDrawn="1">
          <p15:clr>
            <a:srgbClr val="F26B43"/>
          </p15:clr>
        </p15:guide>
        <p15:guide id="2" orient="horz" pos="4320" userDrawn="1">
          <p15:clr>
            <a:srgbClr val="F26B43"/>
          </p15:clr>
        </p15:guide>
        <p15:guide id="3" orient="horz" pos="1190" userDrawn="1">
          <p15:clr>
            <a:srgbClr val="F26B43"/>
          </p15:clr>
        </p15:guide>
        <p15:guide id="4" orient="horz" pos="8039" userDrawn="1">
          <p15:clr>
            <a:srgbClr val="F26B43"/>
          </p15:clr>
        </p15:guide>
        <p15:guide id="5" pos="602" userDrawn="1">
          <p15:clr>
            <a:srgbClr val="F26B43"/>
          </p15:clr>
        </p15:guide>
        <p15:guide id="6" pos="14754" userDrawn="1">
          <p15:clr>
            <a:srgbClr val="F26B43"/>
          </p15:clr>
        </p15:guide>
        <p15:guide id="7" pos="1192" userDrawn="1">
          <p15:clr>
            <a:srgbClr val="F26B43"/>
          </p15:clr>
        </p15:guide>
        <p15:guide id="9" orient="horz" pos="601" userDrawn="1">
          <p15:clr>
            <a:srgbClr val="F26B43"/>
          </p15:clr>
        </p15:guide>
        <p15:guide id="10" orient="horz" pos="74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tel:+3618842593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BFD01-EE6F-F746-9FA9-9DFBAC52572F}"/>
              </a:ext>
            </a:extLst>
          </p:cNvPr>
          <p:cNvSpPr/>
          <p:nvPr/>
        </p:nvSpPr>
        <p:spPr>
          <a:xfrm>
            <a:off x="1043346" y="3096702"/>
            <a:ext cx="22789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KÖFOP prioritások és a Jó Állam Mutatók összekapcsolásának metodológiája: </a:t>
            </a:r>
          </a:p>
          <a:p>
            <a:pPr algn="ctr"/>
            <a:r>
              <a:rPr lang="hu-HU" sz="7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Projekt kimenetek átvilágítása - JÁPM kiválasztás - Illeszkedés vizsgálat és módszertani sablon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62DBF-D0D6-4F49-85C4-9FE293B3AC4B}"/>
              </a:ext>
            </a:extLst>
          </p:cNvPr>
          <p:cNvSpPr/>
          <p:nvPr/>
        </p:nvSpPr>
        <p:spPr>
          <a:xfrm>
            <a:off x="10138822" y="8480480"/>
            <a:ext cx="4841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5400" b="1" dirty="0" smtClean="0">
                <a:solidFill>
                  <a:schemeClr val="bg2"/>
                </a:solidFill>
                <a:latin typeface="+mn-lt"/>
              </a:rPr>
              <a:t>Demeter Endre</a:t>
            </a:r>
            <a:endParaRPr lang="hu-HU" altLang="hu-HU" sz="5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rgbClr val="15344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6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algn="just" eaLnBrk="1" hangingPunct="1">
              <a:lnSpc>
                <a:spcPts val="3200"/>
              </a:lnSpc>
              <a:spcBef>
                <a:spcPts val="600"/>
              </a:spcBef>
              <a:buNone/>
              <a:defRPr/>
            </a:pPr>
            <a:endParaRPr lang="hu-HU" altLang="hu-HU" sz="2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7187" y="874307"/>
            <a:ext cx="17607312" cy="1231035"/>
          </a:xfrm>
        </p:spPr>
        <p:txBody>
          <a:bodyPr/>
          <a:lstStyle/>
          <a:p>
            <a:r>
              <a:rPr lang="hu-HU" dirty="0"/>
              <a:t>Kimenethez kapcsolódó hatások rögzítése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Lechner Nonprofit Kft. Prezentáció címe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0669"/>
            <a:ext cx="24377650" cy="1153334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rot="1027090">
            <a:off x="8971591" y="9335142"/>
            <a:ext cx="12757528" cy="2301369"/>
          </a:xfrm>
          <a:prstGeom prst="rect">
            <a:avLst/>
          </a:prstGeom>
          <a:solidFill>
            <a:schemeClr val="bg2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Cellákba olyan határútvonalat is tartalmazó megfogalmazások 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kerüljenek, melyek alapján mérési módszertan fejleszthető:</a:t>
            </a:r>
          </a:p>
          <a:p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KONKRÉTAN KIKNÉL  JELENTKEZIK A HATÁS? HOGYAN?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919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buNone/>
            </a:pPr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Cellakitöltésnek elsődleges a mérési módszertan kidolgozását kell segítenie!</a:t>
            </a:r>
          </a:p>
          <a:p>
            <a:pPr algn="ctr"/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Elvárások:</a:t>
            </a:r>
          </a:p>
          <a:p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Konkrét, azaz ne általános megfogalmazások kerüljenek a cellákba!</a:t>
            </a:r>
          </a:p>
          <a:p>
            <a:pPr marL="285750" indent="-285750">
              <a:spcAft>
                <a:spcPts val="1200"/>
              </a:spcAft>
            </a:pPr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Jelölje meg a célcsoportot, mint alapsokaságot! (mindenki vs. speciális csoport)</a:t>
            </a:r>
          </a:p>
          <a:p>
            <a:pPr marL="285750" indent="-285750">
              <a:spcAft>
                <a:spcPts val="1200"/>
              </a:spcAft>
            </a:pPr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Jelölje meg a releváns folyamatokat, eljárásokat, gyakorlatokat, amelyek esetében a hatás érvényesül!</a:t>
            </a:r>
          </a:p>
          <a:p>
            <a:pPr marL="285750" indent="-285750">
              <a:spcAft>
                <a:spcPts val="1200"/>
              </a:spcAft>
            </a:pPr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Hatás fontossága, nagysága, mértéke derüljön ki! (Közvetlen és közvetett hatások beazonosíthatóak legyenek! A közvetlenekre koncentráljunk!)</a:t>
            </a:r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buNone/>
              <a:defRPr/>
            </a:pPr>
            <a:endParaRPr lang="hu-HU" altLang="hu-HU" sz="2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Kimenetek Hatásainak megfogalmazása, cellakitöltése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206" y="12967482"/>
            <a:ext cx="10367784" cy="365125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5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90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buNone/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Példa1: Lakosság – Időráfordítás csökkenés cella:</a:t>
            </a:r>
          </a:p>
          <a:p>
            <a:pPr>
              <a:buNone/>
            </a:pPr>
            <a:r>
              <a:rPr lang="hu-H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Rossz” példa: 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Jobb informatikai megoldások fejlesztésével és alkalmazásával javul a hatékonyság a feladatellátásban.</a:t>
            </a:r>
          </a:p>
          <a:p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Jó példa: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 nyilvántartások elektronikus összekapcsolásával a központi hivataloknál, 4 ügytípusban, évi kb. 20 000 ügy esetében átlagosan kb. 2 perccel csökkenni fog az ügyfelek kiszolgálására fordított idő a személyes ügyintézés során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Példa2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: Közigazgatás – hozzáférés: </a:t>
            </a:r>
          </a:p>
          <a:p>
            <a:pPr>
              <a:buNone/>
            </a:pPr>
            <a:r>
              <a:rPr lang="hu-H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Rossz” példa: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Az együttműködési és koordinációs mechanizmusok fejlesztéséből eredően gyorsul az ügymenet.</a:t>
            </a:r>
          </a:p>
          <a:p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Jó példa: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 konvergencia régiókban az 5000 főnél kisebb települések önkormányzatainak mindegyike jobb együttműködési képességekkel, gyorsabban (kb. fele annyi idő alatt) fogja tudni lebonyolítani közösen az időszakos csatorna-karbantartást.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Hatások megfogalmazása, cellakitöltése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4812" y="13002351"/>
            <a:ext cx="10122457" cy="309434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21575248" cy="1231035"/>
          </a:xfrm>
        </p:spPr>
        <p:txBody>
          <a:bodyPr/>
          <a:lstStyle/>
          <a:p>
            <a:r>
              <a:rPr lang="hu-HU" dirty="0"/>
              <a:t>PROJEKT hatást mérő mutatók definiálása </a:t>
            </a:r>
            <a:r>
              <a:rPr lang="hu-HU" dirty="0" err="1"/>
              <a:t>Bottom-up</a:t>
            </a:r>
            <a:r>
              <a:rPr lang="hu-HU" dirty="0"/>
              <a:t> tervezéssel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Lechner Nonprofit Kft. Prezentáció címe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2807" t="35315" r="18171" b="16763"/>
          <a:stretch/>
        </p:blipFill>
        <p:spPr>
          <a:xfrm>
            <a:off x="198781" y="2282340"/>
            <a:ext cx="22482315" cy="114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809348" y="2507241"/>
            <a:ext cx="21210522" cy="6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algn="just" eaLnBrk="1" hangingPunct="1">
              <a:lnSpc>
                <a:spcPts val="3200"/>
              </a:lnSpc>
              <a:spcBef>
                <a:spcPts val="600"/>
              </a:spcBef>
              <a:buNone/>
              <a:defRPr/>
            </a:pPr>
            <a:endParaRPr lang="hu-HU" altLang="hu-HU" sz="2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A cellák mögött </a:t>
            </a:r>
            <a:r>
              <a:rPr lang="hu-HU" dirty="0" smtClean="0"/>
              <a:t>lévő jó állam mutatók (JÁM)</a:t>
            </a:r>
            <a:endParaRPr lang="hu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Lechner Nonprofit Kft. Prezentáció címe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40075"/>
            <a:ext cx="24377650" cy="117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1" y="1065598"/>
            <a:ext cx="21826383" cy="1231035"/>
          </a:xfrm>
        </p:spPr>
        <p:txBody>
          <a:bodyPr/>
          <a:lstStyle/>
          <a:p>
            <a:r>
              <a:rPr lang="hu-HU" dirty="0"/>
              <a:t>PROJEKT hatást mérő mutatók definiálása </a:t>
            </a:r>
            <a:r>
              <a:rPr lang="hu-HU" dirty="0" err="1"/>
              <a:t>Bottom-up</a:t>
            </a:r>
            <a:r>
              <a:rPr lang="hu-HU" dirty="0"/>
              <a:t> tervezéssel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Lechner Nonprofit Kft. Prezentáció címe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2699" t="35701" r="18171" b="18309"/>
          <a:stretch/>
        </p:blipFill>
        <p:spPr>
          <a:xfrm>
            <a:off x="75103" y="2296633"/>
            <a:ext cx="22879879" cy="111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9348" y="967035"/>
            <a:ext cx="17607312" cy="1231035"/>
          </a:xfrm>
        </p:spPr>
        <p:txBody>
          <a:bodyPr/>
          <a:lstStyle/>
          <a:p>
            <a:r>
              <a:rPr lang="hu-HU" dirty="0"/>
              <a:t>Módszertani sablon bemutatása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Lechner Nonprofit Kft. Prezentáció címe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16</a:t>
            </a:fld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070"/>
            <a:ext cx="24377650" cy="115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Módszertani sablon bemutatása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Lechner Nonprofit Kft. Prezentáció címe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17</a:t>
            </a:fld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50126"/>
            <a:ext cx="24377651" cy="115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903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buNone/>
            </a:pPr>
            <a:r>
              <a:rPr lang="hu-H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Felkészülés: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Projekt: Mátrix kitöltése</a:t>
            </a:r>
          </a:p>
          <a:p>
            <a:pPr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LTK: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IH-tól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kapott projektdokumentáció áttekintése</a:t>
            </a:r>
          </a:p>
          <a:p>
            <a:pPr>
              <a:buNone/>
            </a:pPr>
            <a:r>
              <a:rPr lang="hu-H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     Konzultáció (Projekt kimenetek megismerése – Illeszkedésvizsgálati szakasz)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Munkafolyamat egyeztetése, projekt bemutatása (fogalmi keretének tisztázása), kitöltött mátrix áttekintése – projekt kimenetek definiálása, hatások jelentőségének megismerése, számításba jöhető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JÁM-k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kiválasztása</a:t>
            </a:r>
          </a:p>
          <a:p>
            <a:pPr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Felkészülés: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Projekt: Mátrix átdolgozása</a:t>
            </a:r>
          </a:p>
          <a:p>
            <a:pPr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LTK: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Illeszkedésvizsgálat elkészítése, javaslat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JÁPM-kra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.      </a:t>
            </a:r>
            <a:r>
              <a:rPr lang="hu-H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Konzultáció (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JÁPM-k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definiálása – Módszertani szakasz) 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Kimenetek jelentős hatásainak mérhetőségének vizsgálata,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JÁPM-k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kiválasztása –  definiálása, bázis értékek meghatározásának lehetőségei – szervezeten belüli mérési lehetőségek megismerése</a:t>
            </a:r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buNone/>
              <a:defRPr/>
            </a:pPr>
            <a:endParaRPr lang="hu-HU" altLang="hu-HU" sz="20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A konzultációk ideális menete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207" y="12980049"/>
            <a:ext cx="9966340" cy="309434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3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77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buNone/>
            </a:pP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Felkészülés: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LTK: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Mérési módszertan javaslatok a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JÁPM-khoz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  3.    </a:t>
            </a: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Konzultáció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(Mérési módszertanok véglegesítése)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Mérési módszertanok megismertetése – a  mérésekbe bevonható további (nem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JÁPM-sített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) mutatók ismertetése, mérések erőforrásigényének tisztázása, választás a módszertani javaslatok közül, bázis és célértékek meghatározás módjának rögzítése, dokumentációs kötelezettségek megbeszélése</a:t>
            </a: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None/>
            </a:pP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Felkészülés: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LTK: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Megbeszélteket a módszertani sablonba foglalja, megküldi a projektnek</a:t>
            </a: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.     </a:t>
            </a: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Konzultáció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(Módszertani sablon aláírása)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Módszertani sablon részletkérdéseinek tisztázása, aláírás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A konzultációk ideális menete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2509" y="12991130"/>
            <a:ext cx="10189364" cy="309434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41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2252"/>
            <a:ext cx="22176259" cy="115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7187" y="501217"/>
            <a:ext cx="17607312" cy="1231035"/>
          </a:xfrm>
        </p:spPr>
        <p:txBody>
          <a:bodyPr/>
          <a:lstStyle/>
          <a:p>
            <a:r>
              <a:rPr lang="hu-HU" dirty="0"/>
              <a:t>Top-down vs. </a:t>
            </a:r>
            <a:r>
              <a:rPr lang="hu-HU" dirty="0" err="1"/>
              <a:t>Bottom-up</a:t>
            </a:r>
            <a:r>
              <a:rPr lang="hu-HU" dirty="0"/>
              <a:t> tervezés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2</a:t>
            </a:fld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22176259" y="1491174"/>
            <a:ext cx="0" cy="120386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 rot="5400000">
            <a:off x="18420145" y="9069353"/>
            <a:ext cx="772054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u-HU" b="1" spc="300" dirty="0" smtClean="0"/>
              <a:t>Pályázati  logika</a:t>
            </a:r>
          </a:p>
          <a:p>
            <a:pPr algn="ctr"/>
            <a:endParaRPr lang="hu-HU" b="1" spc="300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23227786" y="1365594"/>
            <a:ext cx="0" cy="120386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 rot="16200000">
            <a:off x="20466845" y="4363944"/>
            <a:ext cx="61020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u-HU" b="1" spc="300" dirty="0" smtClean="0"/>
              <a:t>Módszertani  logika</a:t>
            </a:r>
            <a:endParaRPr lang="hu-HU" b="1" spc="300" dirty="0"/>
          </a:p>
        </p:txBody>
      </p:sp>
    </p:spTree>
    <p:extLst>
      <p:ext uri="{BB962C8B-B14F-4D97-AF65-F5344CB8AC3E}">
        <p14:creationId xmlns:p14="http://schemas.microsoft.com/office/powerpoint/2010/main" val="404929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77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buNone/>
            </a:pP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Felkészülés: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LTK: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Mérési módszertan javaslatok a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JÁPM-khoz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  3.    </a:t>
            </a: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Konzultáció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(Mérési módszertanok véglegesítése)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Mérési módszertanok megismertetése – a  mérésekbe bevonható további (nem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JÁPM-sített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) mutatók ismertetése, mérések erőforrásigényének tisztázása, választás a módszertani javaslatok közül, bázis és célértékek meghatározás módjának rögzítése, dokumentációs kötelezettségek megbeszélése</a:t>
            </a: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None/>
            </a:pP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Felkészülés: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LTK: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Megbeszélteket a módszertani sablonba foglalja, megküldi a projektnek</a:t>
            </a: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.     </a:t>
            </a: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Konzultáció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(Módszertani sablon aláírása)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Módszertani sablon részletkérdéseinek tisztázása, aláírás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A konzultációk ideális menete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2509" y="12957746"/>
            <a:ext cx="10456993" cy="309434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7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252833"/>
            <a:ext cx="21210522" cy="104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Projekt kimeneteinek azonosíthatóságának nehézsége (Minden projekt egyedi)</a:t>
            </a:r>
          </a:p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 módszertan fejlesztésnek  logikája, lépései nem világos (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, honlap) </a:t>
            </a:r>
          </a:p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 partnerek közötti kommunikáció nem megfelelő vagy lassú (Anyagok kellő időben érkezzenek)</a:t>
            </a:r>
          </a:p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Projekt nagysága, összetettsége (TSZ előtt is várjuk a mátrixokat!)</a:t>
            </a:r>
          </a:p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Konzorciumi tagok száma (Minden releváns szereplő legyen jelene a konzultáción)</a:t>
            </a:r>
          </a:p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Nem megfelelő kapcsolattartó (Átlássa a projekt egészét, legyen mérési tapasztalata, hozhasson a mérésekkel kapcsolatos döntéseket)</a:t>
            </a:r>
          </a:p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Szervezet mérési kultúrája, rendszeresen megvalósított mérések, nyomon követett adatok köre (Mátrixon fontos feltüntetni!)</a:t>
            </a:r>
          </a:p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Mérésekre fordítható erőforrások nagysága (Megfelelő mértékű forrást el kell különíteni a tervezési szakaszban!) </a:t>
            </a:r>
          </a:p>
          <a:p>
            <a:pPr marL="285750" indent="-285750">
              <a:spcAft>
                <a:spcPts val="1200"/>
              </a:spcAft>
            </a:pP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Nem megfelelő motiváltság (A módszertani fejlesztés hasznosságának biztosítása a szervezet számára: fejlesztés támogatása, eredménykommunikáció, minőségbiztosítási rendszerbe építhetőség)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 smtClean="0"/>
              <a:t>Milyen </a:t>
            </a:r>
            <a:r>
              <a:rPr lang="hu-HU" dirty="0"/>
              <a:t>esetekben nem elég a négy konzultáció?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6637" y="12967482"/>
            <a:ext cx="10390086" cy="365125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5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C08833-7579-BB49-8404-6579985D726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9149158" y="1632839"/>
            <a:ext cx="10456984" cy="1045031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0722" name="Szöveg helye 2">
            <a:extLst>
              <a:ext uri="{FF2B5EF4-FFF2-40B4-BE49-F238E27FC236}">
                <a16:creationId xmlns:a16="http://schemas.microsoft.com/office/drawing/2014/main" id="{18AE80A8-1C02-784D-A040-B159AD16D6C4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dirty="0"/>
          </a:p>
          <a:p>
            <a:pPr eaLnBrk="1" hangingPunct="1"/>
            <a:endParaRPr lang="hu-HU" altLang="hu-HU" dirty="0"/>
          </a:p>
        </p:txBody>
      </p:sp>
      <p:sp>
        <p:nvSpPr>
          <p:cNvPr id="30723" name="Szöveg helye 3">
            <a:extLst>
              <a:ext uri="{FF2B5EF4-FFF2-40B4-BE49-F238E27FC236}">
                <a16:creationId xmlns:a16="http://schemas.microsoft.com/office/drawing/2014/main" id="{5B2393BC-1C34-FD46-BC56-2B13A262A36A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dirty="0" smtClean="0"/>
              <a:t>Köszönöm a figyelmet!</a:t>
            </a:r>
            <a:endParaRPr lang="hu-HU" altLang="hu-H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5D658-71CE-8847-8EF7-CD5DD830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9348" y="12658048"/>
            <a:ext cx="9839313" cy="365125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37B1-1156-A447-94F7-EAB94337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rgbClr val="15344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7057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E45F58C-3B4A-8746-811B-2F8713AA9361}"/>
              </a:ext>
            </a:extLst>
          </p:cNvPr>
          <p:cNvSpPr txBox="1"/>
          <p:nvPr/>
        </p:nvSpPr>
        <p:spPr>
          <a:xfrm>
            <a:off x="2743200" y="3381375"/>
            <a:ext cx="5564188" cy="1081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eaLnBrk="1" fontAlgn="auto" hangingPunct="1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600" b="1" spc="600" dirty="0">
                <a:solidFill>
                  <a:srgbClr val="005A7A"/>
                </a:solidFill>
                <a:latin typeface="+mn-lt"/>
                <a:ea typeface="Montserrat Semi Bold" charset="0"/>
                <a:cs typeface="Montserrat Semi Bold" charset="0"/>
              </a:rPr>
              <a:t>KAPCSOLAT</a:t>
            </a:r>
            <a:endParaRPr lang="en-US" sz="7600" b="1" spc="600" dirty="0">
              <a:solidFill>
                <a:srgbClr val="005A7A"/>
              </a:solidFill>
              <a:latin typeface="+mn-lt"/>
              <a:ea typeface="Montserrat Semi Bold" charset="0"/>
              <a:cs typeface="Montserrat Semi Bold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70294-3D4F-D24E-A251-ED70FD819FAE}"/>
              </a:ext>
            </a:extLst>
          </p:cNvPr>
          <p:cNvSpPr txBox="1">
            <a:spLocks/>
          </p:cNvSpPr>
          <p:nvPr/>
        </p:nvSpPr>
        <p:spPr bwMode="auto">
          <a:xfrm>
            <a:off x="2706688" y="7427913"/>
            <a:ext cx="5622925" cy="22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lnSpc>
                <a:spcPts val="3638"/>
              </a:lnSpc>
              <a:spcBef>
                <a:spcPct val="20000"/>
              </a:spcBef>
              <a:buNone/>
              <a:defRPr/>
            </a:pPr>
            <a:r>
              <a:rPr lang="hu-HU" altLang="hu-HU" sz="2300" dirty="0" smtClean="0">
                <a:solidFill>
                  <a:srgbClr val="202321"/>
                </a:solidFill>
                <a:latin typeface="+mn-lt"/>
              </a:rPr>
              <a:t>TELEFON: 06-30-137-7846</a:t>
            </a:r>
            <a:r>
              <a:rPr lang="hu-HU" sz="2400" u="sng" dirty="0" smtClean="0">
                <a:solidFill>
                  <a:srgbClr val="202321"/>
                </a:solidFill>
                <a:hlinkClick r:id="rId2"/>
              </a:rPr>
              <a:t>6 </a:t>
            </a:r>
            <a:r>
              <a:rPr lang="hu-HU" sz="2400" u="sng" dirty="0">
                <a:solidFill>
                  <a:srgbClr val="202321"/>
                </a:solidFill>
                <a:hlinkClick r:id="rId2"/>
              </a:rPr>
              <a:t>(1) 279-2610</a:t>
            </a:r>
            <a:endParaRPr lang="en-US" altLang="hu-HU" sz="2300" dirty="0">
              <a:solidFill>
                <a:srgbClr val="202321"/>
              </a:solidFill>
              <a:latin typeface="+mn-lt"/>
            </a:endParaRPr>
          </a:p>
          <a:p>
            <a:pPr eaLnBrk="1" hangingPunct="1">
              <a:lnSpc>
                <a:spcPts val="3638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hu-HU" altLang="hu-HU" sz="2300" dirty="0" smtClean="0">
                <a:solidFill>
                  <a:srgbClr val="202321"/>
                </a:solidFill>
                <a:latin typeface="+mn-lt"/>
              </a:rPr>
              <a:t>www.lechnerkozpont.hu</a:t>
            </a:r>
          </a:p>
          <a:p>
            <a:pPr eaLnBrk="1" hangingPunct="1">
              <a:lnSpc>
                <a:spcPts val="3638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hu-HU" altLang="hu-HU" sz="2300" dirty="0" smtClean="0">
                <a:solidFill>
                  <a:srgbClr val="202321"/>
                </a:solidFill>
                <a:latin typeface="+mn-lt"/>
              </a:rPr>
              <a:t>www.joallammutatok.lechnerkozpont.hu</a:t>
            </a:r>
            <a:endParaRPr lang="en-US" altLang="hu-HU" sz="2300" dirty="0">
              <a:solidFill>
                <a:srgbClr val="202321"/>
              </a:solidFill>
              <a:latin typeface="+mn-lt"/>
            </a:endParaRPr>
          </a:p>
          <a:p>
            <a:pPr eaLnBrk="1" hangingPunct="1">
              <a:lnSpc>
                <a:spcPts val="3638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hu-HU" sz="2300" dirty="0">
                <a:solidFill>
                  <a:srgbClr val="202321"/>
                </a:solidFill>
                <a:latin typeface="+mn-lt"/>
              </a:rPr>
              <a:t>EMAIL: </a:t>
            </a:r>
            <a:r>
              <a:rPr lang="hu-HU" altLang="hu-HU" sz="2300" dirty="0" smtClean="0">
                <a:solidFill>
                  <a:srgbClr val="202321"/>
                </a:solidFill>
                <a:latin typeface="+mn-lt"/>
              </a:rPr>
              <a:t>JAPM</a:t>
            </a:r>
            <a:r>
              <a:rPr lang="en-US" altLang="hu-HU" sz="2300" dirty="0" smtClean="0">
                <a:solidFill>
                  <a:srgbClr val="202321"/>
                </a:solidFill>
                <a:latin typeface="+mn-lt"/>
              </a:rPr>
              <a:t>@</a:t>
            </a:r>
            <a:r>
              <a:rPr lang="hu-HU" altLang="hu-HU" sz="2300" dirty="0">
                <a:solidFill>
                  <a:srgbClr val="202321"/>
                </a:solidFill>
                <a:latin typeface="+mn-lt"/>
              </a:rPr>
              <a:t>LECHNERKOZPONT</a:t>
            </a:r>
            <a:r>
              <a:rPr lang="en-US" altLang="hu-HU" sz="2300" dirty="0">
                <a:solidFill>
                  <a:srgbClr val="202321"/>
                </a:solidFill>
                <a:latin typeface="+mn-lt"/>
              </a:rPr>
              <a:t>.</a:t>
            </a:r>
            <a:r>
              <a:rPr lang="hu-HU" altLang="hu-HU" sz="2300" dirty="0">
                <a:solidFill>
                  <a:srgbClr val="202321"/>
                </a:solidFill>
                <a:latin typeface="+mn-lt"/>
              </a:rPr>
              <a:t>HU</a:t>
            </a:r>
            <a:endParaRPr lang="en-US" altLang="hu-HU" sz="2300" dirty="0">
              <a:solidFill>
                <a:srgbClr val="20232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0E8A5E-0840-3E47-9DDC-C865BC8D121E}"/>
              </a:ext>
            </a:extLst>
          </p:cNvPr>
          <p:cNvSpPr txBox="1">
            <a:spLocks/>
          </p:cNvSpPr>
          <p:nvPr/>
        </p:nvSpPr>
        <p:spPr bwMode="auto">
          <a:xfrm>
            <a:off x="2706688" y="6296025"/>
            <a:ext cx="5141912" cy="68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lnSpc>
                <a:spcPts val="3638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hu-HU" sz="2400" dirty="0">
                <a:solidFill>
                  <a:srgbClr val="202321"/>
                </a:solidFill>
              </a:rPr>
              <a:t>1111 Budapest, Budafoki út 59.</a:t>
            </a:r>
            <a:endParaRPr lang="en-US" altLang="hu-HU" sz="2300" dirty="0">
              <a:solidFill>
                <a:srgbClr val="202321"/>
              </a:solidFill>
              <a:latin typeface="+mn-lt"/>
            </a:endParaRPr>
          </a:p>
        </p:txBody>
      </p:sp>
      <p:grpSp>
        <p:nvGrpSpPr>
          <p:cNvPr id="64516" name="Group 31">
            <a:extLst>
              <a:ext uri="{FF2B5EF4-FFF2-40B4-BE49-F238E27FC236}">
                <a16:creationId xmlns:a16="http://schemas.microsoft.com/office/drawing/2014/main" id="{2703BE50-A48A-DB44-A546-F25A88B4F3EE}"/>
              </a:ext>
            </a:extLst>
          </p:cNvPr>
          <p:cNvGrpSpPr>
            <a:grpSpLocks/>
          </p:cNvGrpSpPr>
          <p:nvPr/>
        </p:nvGrpSpPr>
        <p:grpSpPr bwMode="auto">
          <a:xfrm>
            <a:off x="1920875" y="6392863"/>
            <a:ext cx="622300" cy="500062"/>
            <a:chOff x="19517684" y="3211903"/>
            <a:chExt cx="621122" cy="501001"/>
          </a:xfrm>
        </p:grpSpPr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F3A4229D-DD78-6643-B638-1DE0868D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3879" y="3291427"/>
              <a:ext cx="79225" cy="77933"/>
            </a:xfrm>
            <a:custGeom>
              <a:avLst/>
              <a:gdLst>
                <a:gd name="T0" fmla="*/ 78445 w 120"/>
                <a:gd name="T1" fmla="*/ 39552 h 120"/>
                <a:gd name="T2" fmla="*/ 78445 w 120"/>
                <a:gd name="T3" fmla="*/ 39552 h 120"/>
                <a:gd name="T4" fmla="*/ 39552 w 120"/>
                <a:gd name="T5" fmla="*/ 0 h 120"/>
                <a:gd name="T6" fmla="*/ 0 w 120"/>
                <a:gd name="T7" fmla="*/ 39552 h 120"/>
                <a:gd name="T8" fmla="*/ 39552 w 120"/>
                <a:gd name="T9" fmla="*/ 78445 h 120"/>
                <a:gd name="T10" fmla="*/ 78445 w 120"/>
                <a:gd name="T11" fmla="*/ 39552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0">
                  <a:moveTo>
                    <a:pt x="119" y="60"/>
                  </a:moveTo>
                  <a:lnTo>
                    <a:pt x="119" y="60"/>
                  </a:lnTo>
                  <a:cubicBezTo>
                    <a:pt x="119" y="30"/>
                    <a:pt x="97" y="0"/>
                    <a:pt x="60" y="0"/>
                  </a:cubicBezTo>
                  <a:cubicBezTo>
                    <a:pt x="30" y="0"/>
                    <a:pt x="0" y="30"/>
                    <a:pt x="0" y="60"/>
                  </a:cubicBezTo>
                  <a:cubicBezTo>
                    <a:pt x="0" y="97"/>
                    <a:pt x="30" y="119"/>
                    <a:pt x="60" y="119"/>
                  </a:cubicBezTo>
                  <a:cubicBezTo>
                    <a:pt x="97" y="119"/>
                    <a:pt x="119" y="97"/>
                    <a:pt x="119" y="60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71BFE0"/>
                </a:solidFill>
                <a:latin typeface="+mn-lt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F540E481-9E91-6748-A5D6-A2297ED8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3563" y="3211903"/>
              <a:ext cx="263026" cy="400801"/>
            </a:xfrm>
            <a:custGeom>
              <a:avLst/>
              <a:gdLst>
                <a:gd name="T0" fmla="*/ 258370 w 397"/>
                <a:gd name="T1" fmla="*/ 138661 h 605"/>
                <a:gd name="T2" fmla="*/ 258370 w 397"/>
                <a:gd name="T3" fmla="*/ 138661 h 605"/>
                <a:gd name="T4" fmla="*/ 129517 w 397"/>
                <a:gd name="T5" fmla="*/ 0 h 605"/>
                <a:gd name="T6" fmla="*/ 0 w 397"/>
                <a:gd name="T7" fmla="*/ 138661 h 605"/>
                <a:gd name="T8" fmla="*/ 129517 w 397"/>
                <a:gd name="T9" fmla="*/ 400724 h 605"/>
                <a:gd name="T10" fmla="*/ 258370 w 397"/>
                <a:gd name="T11" fmla="*/ 138661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7" h="605">
                  <a:moveTo>
                    <a:pt x="389" y="209"/>
                  </a:moveTo>
                  <a:lnTo>
                    <a:pt x="389" y="209"/>
                  </a:lnTo>
                  <a:cubicBezTo>
                    <a:pt x="389" y="97"/>
                    <a:pt x="307" y="0"/>
                    <a:pt x="195" y="0"/>
                  </a:cubicBezTo>
                  <a:cubicBezTo>
                    <a:pt x="90" y="0"/>
                    <a:pt x="0" y="97"/>
                    <a:pt x="0" y="209"/>
                  </a:cubicBezTo>
                  <a:cubicBezTo>
                    <a:pt x="0" y="358"/>
                    <a:pt x="195" y="604"/>
                    <a:pt x="195" y="604"/>
                  </a:cubicBezTo>
                  <a:cubicBezTo>
                    <a:pt x="195" y="604"/>
                    <a:pt x="396" y="358"/>
                    <a:pt x="389" y="209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u-HU">
                <a:solidFill>
                  <a:srgbClr val="71BFE0"/>
                </a:solidFill>
                <a:latin typeface="+mn-lt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CFB5C477-991E-CA4C-BFA1-660F3EAC0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7684" y="3507732"/>
              <a:ext cx="621122" cy="205172"/>
            </a:xfrm>
            <a:custGeom>
              <a:avLst/>
              <a:gdLst>
                <a:gd name="T0" fmla="*/ 198174 w 934"/>
                <a:gd name="T1" fmla="*/ 0 h 307"/>
                <a:gd name="T2" fmla="*/ 109062 w 934"/>
                <a:gd name="T3" fmla="*/ 0 h 307"/>
                <a:gd name="T4" fmla="*/ 0 w 934"/>
                <a:gd name="T5" fmla="*/ 204420 h 307"/>
                <a:gd name="T6" fmla="*/ 307901 w 934"/>
                <a:gd name="T7" fmla="*/ 204420 h 307"/>
                <a:gd name="T8" fmla="*/ 620457 w 934"/>
                <a:gd name="T9" fmla="*/ 204420 h 307"/>
                <a:gd name="T10" fmla="*/ 511395 w 934"/>
                <a:gd name="T11" fmla="*/ 0 h 307"/>
                <a:gd name="T12" fmla="*/ 416963 w 934"/>
                <a:gd name="T13" fmla="*/ 0 h 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4" h="307">
                  <a:moveTo>
                    <a:pt x="298" y="0"/>
                  </a:moveTo>
                  <a:lnTo>
                    <a:pt x="164" y="0"/>
                  </a:lnTo>
                  <a:lnTo>
                    <a:pt x="0" y="306"/>
                  </a:lnTo>
                  <a:lnTo>
                    <a:pt x="463" y="306"/>
                  </a:lnTo>
                  <a:lnTo>
                    <a:pt x="933" y="306"/>
                  </a:lnTo>
                  <a:lnTo>
                    <a:pt x="769" y="0"/>
                  </a:lnTo>
                  <a:lnTo>
                    <a:pt x="627" y="0"/>
                  </a:ln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>
                <a:solidFill>
                  <a:srgbClr val="71BFE0"/>
                </a:solidFill>
                <a:latin typeface="+mn-lt"/>
              </a:endParaRPr>
            </a:p>
          </p:txBody>
        </p:sp>
      </p:grpSp>
      <p:grpSp>
        <p:nvGrpSpPr>
          <p:cNvPr id="64517" name="Group 35">
            <a:extLst>
              <a:ext uri="{FF2B5EF4-FFF2-40B4-BE49-F238E27FC236}">
                <a16:creationId xmlns:a16="http://schemas.microsoft.com/office/drawing/2014/main" id="{73027E23-4E40-3748-9881-E921378001F7}"/>
              </a:ext>
            </a:extLst>
          </p:cNvPr>
          <p:cNvGrpSpPr>
            <a:grpSpLocks/>
          </p:cNvGrpSpPr>
          <p:nvPr/>
        </p:nvGrpSpPr>
        <p:grpSpPr bwMode="auto">
          <a:xfrm>
            <a:off x="1914525" y="7993063"/>
            <a:ext cx="627063" cy="620712"/>
            <a:chOff x="22066630" y="3150377"/>
            <a:chExt cx="626982" cy="621122"/>
          </a:xfrm>
        </p:grpSpPr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72757263-53A0-9545-95E3-A02F9A38B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9805" y="3150377"/>
              <a:ext cx="620633" cy="621122"/>
            </a:xfrm>
            <a:custGeom>
              <a:avLst/>
              <a:gdLst>
                <a:gd name="T0" fmla="*/ 307901 w 934"/>
                <a:gd name="T1" fmla="*/ 0 h 934"/>
                <a:gd name="T2" fmla="*/ 307901 w 934"/>
                <a:gd name="T3" fmla="*/ 0 h 934"/>
                <a:gd name="T4" fmla="*/ 620457 w 934"/>
                <a:gd name="T5" fmla="*/ 307901 h 934"/>
                <a:gd name="T6" fmla="*/ 307901 w 934"/>
                <a:gd name="T7" fmla="*/ 620457 h 934"/>
                <a:gd name="T8" fmla="*/ 0 w 934"/>
                <a:gd name="T9" fmla="*/ 307901 h 934"/>
                <a:gd name="T10" fmla="*/ 307901 w 934"/>
                <a:gd name="T11" fmla="*/ 0 h 9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" h="934">
                  <a:moveTo>
                    <a:pt x="463" y="0"/>
                  </a:moveTo>
                  <a:lnTo>
                    <a:pt x="463" y="0"/>
                  </a:lnTo>
                  <a:cubicBezTo>
                    <a:pt x="724" y="0"/>
                    <a:pt x="933" y="209"/>
                    <a:pt x="933" y="463"/>
                  </a:cubicBezTo>
                  <a:cubicBezTo>
                    <a:pt x="933" y="724"/>
                    <a:pt x="724" y="933"/>
                    <a:pt x="463" y="933"/>
                  </a:cubicBezTo>
                  <a:cubicBezTo>
                    <a:pt x="209" y="933"/>
                    <a:pt x="0" y="724"/>
                    <a:pt x="0" y="463"/>
                  </a:cubicBezTo>
                  <a:cubicBezTo>
                    <a:pt x="0" y="209"/>
                    <a:pt x="209" y="0"/>
                    <a:pt x="463" y="0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+mn-lt"/>
              </a:endParaRP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7F4F8D3F-C4E5-C747-8227-834B0CBEF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7740" y="3150377"/>
              <a:ext cx="1588" cy="621122"/>
            </a:xfrm>
            <a:prstGeom prst="line">
              <a:avLst/>
            </a:pr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85000"/>
                  </a:schemeClr>
                </a:solidFill>
                <a:latin typeface="+mn-lt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6D4C485C-AC00-3748-8D73-1FE1BD4B3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6630" y="3458555"/>
              <a:ext cx="626982" cy="3177"/>
            </a:xfrm>
            <a:prstGeom prst="line">
              <a:avLst/>
            </a:pr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85000"/>
                  </a:schemeClr>
                </a:solidFill>
                <a:latin typeface="+mn-lt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52FF3272-D5F1-514A-9E96-CA8D4483F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9010" y="3150377"/>
              <a:ext cx="141270" cy="621122"/>
            </a:xfrm>
            <a:custGeom>
              <a:avLst/>
              <a:gdLst>
                <a:gd name="T0" fmla="*/ 139961 w 210"/>
                <a:gd name="T1" fmla="*/ 0 h 934"/>
                <a:gd name="T2" fmla="*/ 139961 w 210"/>
                <a:gd name="T3" fmla="*/ 0 h 934"/>
                <a:gd name="T4" fmla="*/ 0 w 210"/>
                <a:gd name="T5" fmla="*/ 307901 h 934"/>
                <a:gd name="T6" fmla="*/ 139961 w 210"/>
                <a:gd name="T7" fmla="*/ 620457 h 9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" h="934">
                  <a:moveTo>
                    <a:pt x="209" y="0"/>
                  </a:moveTo>
                  <a:lnTo>
                    <a:pt x="209" y="0"/>
                  </a:lnTo>
                  <a:cubicBezTo>
                    <a:pt x="209" y="0"/>
                    <a:pt x="0" y="164"/>
                    <a:pt x="0" y="463"/>
                  </a:cubicBezTo>
                  <a:cubicBezTo>
                    <a:pt x="0" y="769"/>
                    <a:pt x="209" y="933"/>
                    <a:pt x="209" y="933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>
                <a:latin typeface="+mn-lt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9312B9ED-2610-C24E-ACE2-24C7AA0B8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8375" y="3150377"/>
              <a:ext cx="139682" cy="621122"/>
            </a:xfrm>
            <a:custGeom>
              <a:avLst/>
              <a:gdLst>
                <a:gd name="T0" fmla="*/ 0 w 210"/>
                <a:gd name="T1" fmla="*/ 0 h 934"/>
                <a:gd name="T2" fmla="*/ 0 w 210"/>
                <a:gd name="T3" fmla="*/ 0 h 934"/>
                <a:gd name="T4" fmla="*/ 139961 w 210"/>
                <a:gd name="T5" fmla="*/ 307901 h 934"/>
                <a:gd name="T6" fmla="*/ 0 w 210"/>
                <a:gd name="T7" fmla="*/ 620457 h 9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" h="9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9" y="164"/>
                    <a:pt x="209" y="463"/>
                  </a:cubicBezTo>
                  <a:cubicBezTo>
                    <a:pt x="209" y="769"/>
                    <a:pt x="0" y="933"/>
                    <a:pt x="0" y="933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>
                <a:latin typeface="+mn-lt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AE92EFD4-477B-1A45-8B84-A04D770EE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9646" y="3261575"/>
              <a:ext cx="480951" cy="100078"/>
            </a:xfrm>
            <a:custGeom>
              <a:avLst/>
              <a:gdLst>
                <a:gd name="T0" fmla="*/ 0 w 725"/>
                <a:gd name="T1" fmla="*/ 0 h 150"/>
                <a:gd name="T2" fmla="*/ 0 w 725"/>
                <a:gd name="T3" fmla="*/ 0 h 150"/>
                <a:gd name="T4" fmla="*/ 237263 w 725"/>
                <a:gd name="T5" fmla="*/ 98949 h 150"/>
                <a:gd name="T6" fmla="*/ 479827 w 725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5" h="15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4" y="149"/>
                    <a:pt x="358" y="149"/>
                  </a:cubicBezTo>
                  <a:cubicBezTo>
                    <a:pt x="649" y="149"/>
                    <a:pt x="724" y="0"/>
                    <a:pt x="724" y="0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>
                <a:latin typeface="+mn-lt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F3CFE093-CB8E-9545-AB30-FA8494C0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9646" y="3563400"/>
              <a:ext cx="480951" cy="100078"/>
            </a:xfrm>
            <a:custGeom>
              <a:avLst/>
              <a:gdLst>
                <a:gd name="T0" fmla="*/ 0 w 725"/>
                <a:gd name="T1" fmla="*/ 98949 h 150"/>
                <a:gd name="T2" fmla="*/ 0 w 725"/>
                <a:gd name="T3" fmla="*/ 98949 h 150"/>
                <a:gd name="T4" fmla="*/ 237263 w 725"/>
                <a:gd name="T5" fmla="*/ 0 h 150"/>
                <a:gd name="T6" fmla="*/ 479827 w 725"/>
                <a:gd name="T7" fmla="*/ 98949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5" h="150">
                  <a:moveTo>
                    <a:pt x="0" y="149"/>
                  </a:moveTo>
                  <a:lnTo>
                    <a:pt x="0" y="149"/>
                  </a:lnTo>
                  <a:cubicBezTo>
                    <a:pt x="0" y="149"/>
                    <a:pt x="74" y="0"/>
                    <a:pt x="358" y="0"/>
                  </a:cubicBezTo>
                  <a:cubicBezTo>
                    <a:pt x="649" y="0"/>
                    <a:pt x="724" y="149"/>
                    <a:pt x="724" y="149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u-HU">
                <a:latin typeface="+mn-lt"/>
              </a:endParaRPr>
            </a:p>
          </p:txBody>
        </p:sp>
      </p:grpSp>
      <p:sp>
        <p:nvSpPr>
          <p:cNvPr id="64518" name="TextBox 14">
            <a:extLst>
              <a:ext uri="{FF2B5EF4-FFF2-40B4-BE49-F238E27FC236}">
                <a16:creationId xmlns:a16="http://schemas.microsoft.com/office/drawing/2014/main" id="{263E33CE-AB9D-6347-99FC-E7DBFAC2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5338763"/>
            <a:ext cx="288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Calibri" panose="020F0502020204030204" pitchFamily="34" charset="0"/>
                <a:ea typeface="Montserrat" pitchFamily="2" charset="0"/>
                <a:cs typeface="Montserrat" pitchFamily="2" charset="0"/>
              </a:rPr>
              <a:t>ELÉRHETŐSÉG/</a:t>
            </a:r>
            <a:endParaRPr lang="en-US" altLang="hu-HU" sz="2800" b="1">
              <a:solidFill>
                <a:schemeClr val="tx2"/>
              </a:solidFill>
              <a:latin typeface="Calibri" panose="020F0502020204030204" pitchFamily="34" charset="0"/>
              <a:ea typeface="Montserrat" pitchFamily="2" charset="0"/>
              <a:cs typeface="Montserrat" pitchFamily="2" charset="0"/>
            </a:endParaRPr>
          </a:p>
        </p:txBody>
      </p:sp>
      <p:cxnSp>
        <p:nvCxnSpPr>
          <p:cNvPr id="19" name="Straight Connector 37">
            <a:extLst>
              <a:ext uri="{FF2B5EF4-FFF2-40B4-BE49-F238E27FC236}">
                <a16:creationId xmlns:a16="http://schemas.microsoft.com/office/drawing/2014/main" id="{F2FC4123-C042-B641-8B41-4F9D0FE937B1}"/>
              </a:ext>
            </a:extLst>
          </p:cNvPr>
          <p:cNvCxnSpPr/>
          <p:nvPr/>
        </p:nvCxnSpPr>
        <p:spPr>
          <a:xfrm flipV="1">
            <a:off x="2952750" y="4805363"/>
            <a:ext cx="741363" cy="4762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>
            <a:extLst>
              <a:ext uri="{FF2B5EF4-FFF2-40B4-BE49-F238E27FC236}">
                <a16:creationId xmlns:a16="http://schemas.microsoft.com/office/drawing/2014/main" id="{0C44D1AE-4F24-8742-B4B8-01FAFB32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17514" b="17007"/>
          <a:stretch>
            <a:fillRect/>
          </a:stretch>
        </p:blipFill>
        <p:spPr bwMode="auto">
          <a:xfrm>
            <a:off x="12225338" y="0"/>
            <a:ext cx="12152312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3B9174C-5339-9F4A-B4E6-E2596311F123}"/>
              </a:ext>
            </a:extLst>
          </p:cNvPr>
          <p:cNvSpPr/>
          <p:nvPr/>
        </p:nvSpPr>
        <p:spPr>
          <a:xfrm>
            <a:off x="12225338" y="0"/>
            <a:ext cx="12152312" cy="13716001"/>
          </a:xfrm>
          <a:prstGeom prst="rect">
            <a:avLst/>
          </a:prstGeom>
          <a:solidFill>
            <a:srgbClr val="3AE6AB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31F6AAE-5B69-E34F-86BE-C7F397359D1A}"/>
              </a:ext>
            </a:extLst>
          </p:cNvPr>
          <p:cNvSpPr txBox="1">
            <a:spLocks/>
          </p:cNvSpPr>
          <p:nvPr/>
        </p:nvSpPr>
        <p:spPr>
          <a:xfrm>
            <a:off x="1412081" y="13058525"/>
            <a:ext cx="97396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1pPr>
            <a:lvl2pPr marL="912813" indent="-455613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2pPr>
            <a:lvl3pPr marL="1827213" indent="-912813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3pPr>
            <a:lvl4pPr marL="2741613" indent="-1370013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4pPr>
            <a:lvl5pPr marL="3656013" indent="-1827213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9pPr>
          </a:lstStyle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Lechner Nonprofit Kft. </a:t>
            </a:r>
            <a:r>
              <a:rPr lang="hu-HU" sz="2000" b="1" dirty="0"/>
              <a:t>A Jó Állam Mutatók összekapcsolásának metodológiája</a:t>
            </a:r>
          </a:p>
          <a:p>
            <a:endParaRPr lang="hu-H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1" y="1065598"/>
            <a:ext cx="21166687" cy="1231035"/>
          </a:xfrm>
        </p:spPr>
        <p:txBody>
          <a:bodyPr/>
          <a:lstStyle/>
          <a:p>
            <a:r>
              <a:rPr lang="hu-HU" dirty="0"/>
              <a:t>PROJEKT hatást mérő mutatók definiálása </a:t>
            </a:r>
            <a:r>
              <a:rPr lang="hu-HU" dirty="0" err="1"/>
              <a:t>Bottom-up</a:t>
            </a:r>
            <a:r>
              <a:rPr lang="hu-HU" dirty="0"/>
              <a:t> tervezéssel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207" y="13023173"/>
            <a:ext cx="9925452" cy="365125"/>
          </a:xfrm>
        </p:spPr>
        <p:txBody>
          <a:bodyPr/>
          <a:lstStyle/>
          <a:p>
            <a:r>
              <a:rPr lang="hu-HU" dirty="0"/>
              <a:t>Lechner Nonprofit Kft. </a:t>
            </a:r>
            <a:r>
              <a:rPr lang="hu-HU" dirty="0" smtClean="0"/>
              <a:t>A Jó Állam Mutatók összekapcsolásának metodológiája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32817" t="42857" r="18362" b="15757"/>
          <a:stretch/>
        </p:blipFill>
        <p:spPr>
          <a:xfrm>
            <a:off x="2365513" y="2566011"/>
            <a:ext cx="20546242" cy="99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62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algn="just" eaLnBrk="1" hangingPunct="1">
              <a:lnSpc>
                <a:spcPts val="3200"/>
              </a:lnSpc>
              <a:spcBef>
                <a:spcPts val="600"/>
              </a:spcBef>
              <a:buNone/>
              <a:defRPr/>
            </a:pPr>
            <a:endParaRPr lang="hu-HU" altLang="hu-HU" sz="2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Projekt tartalmát áttekintő mátrix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Lechner Nonprofit Kft. Prezentáció címe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6633"/>
            <a:ext cx="24377650" cy="114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Mi tekinthető projekt kimenetnek?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7904" y="13002352"/>
            <a:ext cx="9810223" cy="309434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35266" t="30804" r="19734" b="18510"/>
          <a:stretch/>
        </p:blipFill>
        <p:spPr>
          <a:xfrm>
            <a:off x="4150747" y="2050127"/>
            <a:ext cx="16263401" cy="1030400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7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DB8A9386-A9F7-4DD9-A2F5-539FC645FD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u-HU" dirty="0" smtClean="0"/>
              <a:t> Jó és Rossz </a:t>
            </a:r>
            <a:r>
              <a:rPr lang="hu-HU" dirty="0"/>
              <a:t>Példák kimenetekre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8ACBE-31F6-8143-A7B3-4791EB84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1328" y="13042592"/>
            <a:ext cx="9712724" cy="309434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BD4F-C926-0849-AC89-D1A6353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6</a:t>
            </a:fld>
            <a:endParaRPr lang="hu-HU" dirty="0"/>
          </a:p>
        </p:txBody>
      </p:sp>
      <p:graphicFrame>
        <p:nvGraphicFramePr>
          <p:cNvPr id="8" name="Táblázat 2">
            <a:extLst>
              <a:ext uri="{FF2B5EF4-FFF2-40B4-BE49-F238E27FC236}">
                <a16:creationId xmlns:a16="http://schemas.microsoft.com/office/drawing/2014/main" id="{7C5C4C2E-E78C-4349-A4E3-0EBBDB493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68696"/>
              </p:ext>
            </p:extLst>
          </p:nvPr>
        </p:nvGraphicFramePr>
        <p:xfrm>
          <a:off x="1381328" y="2237355"/>
          <a:ext cx="21768271" cy="8298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4685">
                  <a:extLst>
                    <a:ext uri="{9D8B030D-6E8A-4147-A177-3AD203B41FA5}">
                      <a16:colId xmlns:a16="http://schemas.microsoft.com/office/drawing/2014/main" val="208244998"/>
                    </a:ext>
                  </a:extLst>
                </a:gridCol>
                <a:gridCol w="11493586">
                  <a:extLst>
                    <a:ext uri="{9D8B030D-6E8A-4147-A177-3AD203B41FA5}">
                      <a16:colId xmlns:a16="http://schemas.microsoft.com/office/drawing/2014/main" val="145294610"/>
                    </a:ext>
                  </a:extLst>
                </a:gridCol>
              </a:tblGrid>
              <a:tr h="264380">
                <a:tc gridSpan="2">
                  <a:txBody>
                    <a:bodyPr/>
                    <a:lstStyle/>
                    <a:p>
                      <a:pPr algn="ctr" fontAlgn="ctr"/>
                      <a:endParaRPr lang="hu-HU" sz="2000" b="1" i="0" u="none" strike="noStrike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08000" marT="0" marB="0" anchor="ctr">
                    <a:solidFill>
                      <a:srgbClr val="005A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03027"/>
                  </a:ext>
                </a:extLst>
              </a:tr>
              <a:tr h="72086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4400" b="1" u="none" strike="noStrike" dirty="0" smtClean="0">
                          <a:effectLst/>
                        </a:rPr>
                        <a:t>Jó</a:t>
                      </a:r>
                      <a:r>
                        <a:rPr lang="hu-HU" sz="4000" b="1" u="none" strike="noStrike" dirty="0" smtClean="0">
                          <a:effectLst/>
                        </a:rPr>
                        <a:t> </a:t>
                      </a:r>
                      <a:r>
                        <a:rPr lang="hu-HU" sz="4400" b="1" u="none" strike="noStrike" dirty="0" smtClean="0">
                          <a:effectLst/>
                        </a:rPr>
                        <a:t>példák</a:t>
                      </a:r>
                      <a:endParaRPr lang="hu-HU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08000" marT="0" marB="0" anchor="ctr">
                    <a:solidFill>
                      <a:srgbClr val="60BE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„Rossz” – nem kellően konkrét – példák</a:t>
                      </a:r>
                      <a:endParaRPr lang="hu-H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>
                    <a:solidFill>
                      <a:srgbClr val="60BE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2733"/>
                  </a:ext>
                </a:extLst>
              </a:tr>
              <a:tr h="1586281"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XYKORD térképes alkalmazás </a:t>
                      </a:r>
                    </a:p>
                    <a:p>
                      <a:pPr algn="ctr"/>
                      <a:r>
                        <a:rPr lang="hu-HU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Z-moduljának</a:t>
                      </a:r>
                      <a:r>
                        <a:rPr lang="hu-H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bevezetése</a:t>
                      </a:r>
                    </a:p>
                    <a:p>
                      <a:pPr algn="ctr"/>
                      <a:r>
                        <a:rPr lang="hu-H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fejlesztése</a:t>
                      </a:r>
                      <a:endParaRPr lang="hu-H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Szoftverfejlesztések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2950525995"/>
                  </a:ext>
                </a:extLst>
              </a:tr>
              <a:tr h="2200077"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</a:t>
                      </a:r>
                      <a:r>
                        <a:rPr lang="hu-H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AA1 és AA3 engedélyezési eljárások teljes ügyintézésének elektronikussá tétele </a:t>
                      </a:r>
                      <a:endParaRPr lang="hu-H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Elektronikus engedélyezési eljárások lehetőségének kialakítása</a:t>
                      </a:r>
                      <a:endParaRPr lang="hu-H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650830807"/>
                  </a:ext>
                </a:extLst>
              </a:tr>
              <a:tr h="3243999"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PLD adminisztrátorai</a:t>
                      </a:r>
                      <a:r>
                        <a:rPr lang="hu-H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számára szervezett 30 órás online képzés </a:t>
                      </a:r>
                    </a:p>
                    <a:p>
                      <a:pPr algn="ctr"/>
                      <a:r>
                        <a:rPr lang="hu-H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ügyfeleknek írt tájékoztató </a:t>
                      </a:r>
                      <a:r>
                        <a:rPr lang="hu-H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AA1 eljárás </a:t>
                      </a:r>
                      <a:r>
                        <a:rPr lang="hu-H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változásairól</a:t>
                      </a:r>
                      <a:r>
                        <a:rPr lang="hu-HU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projekt bevezetéséhez kapcsolódó képzések, tájékoztatások</a:t>
                      </a:r>
                      <a:endParaRPr lang="hu-H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540059959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11522072" y="10862351"/>
            <a:ext cx="7930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projekt és a környezetének érintkezési felülete, csatornája megismerhető legyen a leírásból.</a:t>
            </a:r>
            <a:endParaRPr lang="hu-H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7552504" y="12630200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0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873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marL="285750" lvl="0" indent="-285750"/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Lakosság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: A lakosság bármilyen releváns csoportja megnevezésre kerülhetnek (pl.: kisgyermekes anyák, nyugdíjasok, gépjármű-tulajdonosok, adott kedvezményre jogosultak, stb.).</a:t>
            </a:r>
          </a:p>
          <a:p>
            <a:pPr marL="285750" indent="-285750"/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Vállalkozások, kiemelt partnerek: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 Itt elsősorban a vállalkozásokra, gazdálkodó szervezetekre gondolunk. Természetesen a vállalkozásoknál is van lehetőség különböző csoportok feltüntetésére (pl.: építési vállalkozások, könyvelők, közműszolgáltatók).</a:t>
            </a:r>
          </a:p>
          <a:p>
            <a:pPr marL="285750" indent="-285750"/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/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Állami szervek, közigazgatás: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E célcsoportnál elsődlegesen a közigazgatás más szervezeteire kell gondolni, de előfordulhatnak más állami szervezetek megjelölése (pl.: iskolák). Tehát jelölni kel az intézménytípust, illetve azon belül az érintettek körét (pl.: MJV önkormányzatok), vagy azt a konkrét szervezete(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)t, melyre a projekt hatással lehet (pl.: OBH, OH, NMHH) </a:t>
            </a:r>
          </a:p>
          <a:p>
            <a:pPr marL="285750" indent="-285750"/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Saját szervezet: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Itt jellemzően jelölni kell, hogy a hatás mely szervezeti egységnél vagy munkakörben dolgozóknál jelentkezik.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9348" y="505662"/>
            <a:ext cx="17607312" cy="1231035"/>
          </a:xfrm>
        </p:spPr>
        <p:txBody>
          <a:bodyPr/>
          <a:lstStyle/>
          <a:p>
            <a:r>
              <a:rPr lang="hu-HU" dirty="0"/>
              <a:t>Célcsoportok  Alábonthatósága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233" y="12967482"/>
            <a:ext cx="10121128" cy="365125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4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104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r>
              <a:rPr lang="hu-HU" sz="4000" i="1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időráfordítás-csökkenés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hatásdimenziónál a projekt elvárt kimenete valamilyen időnyereség, amely vélhetően 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percben, órában, napban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kifejezhető. Alesetei lehetnek az ügyfelek szempontjából:</a:t>
            </a:r>
          </a:p>
          <a:p>
            <a:pPr marL="285750" lvl="0" indent="-285750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gyorsabb ügyintézés (pl.: ügyfélszolgálaton az ügyintézővel töltött idő, adminisztrációval töltött idő);</a:t>
            </a:r>
          </a:p>
          <a:p>
            <a:pPr marL="285750" lvl="0" indent="-285750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rövidebb várakozás;</a:t>
            </a:r>
          </a:p>
          <a:p>
            <a:pPr marL="285750" lvl="0" indent="-285750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járulékos időráfordítás (pl.: utazás) csökkenése;</a:t>
            </a:r>
          </a:p>
          <a:p>
            <a:pPr marL="285750" lvl="0" indent="-285750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gyorsabb ügymenet (az egész folyamat, eljárás átfutási ideje).</a:t>
            </a:r>
          </a:p>
          <a:p>
            <a:pPr>
              <a:buNone/>
            </a:pP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költségcsökkenés</a:t>
            </a: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 hatásdimenzióban a projekt elvárt kimenete pénzbeli megtakarítás, amely vélhetően forintban lesz kifejezhető. Alesetei lehetnek az ügyfelek szempontjából:</a:t>
            </a:r>
          </a:p>
          <a:p>
            <a:pPr marL="285750" lvl="0" indent="-285750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az ügyintézés tényleges költségeinek csökkenése (pl.: illeték, szolgáltatási díj);</a:t>
            </a:r>
          </a:p>
          <a:p>
            <a:pPr marL="285750" lvl="0" indent="-285750"/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az ügyintézés járulékos költségeinek csökkenése (pl.: postaköltség, utazási költség, adminisztrációs költség csökkenése).</a:t>
            </a:r>
          </a:p>
          <a:p>
            <a:pPr algn="just" eaLnBrk="1" hangingPunct="1">
              <a:lnSpc>
                <a:spcPts val="3200"/>
              </a:lnSpc>
              <a:spcBef>
                <a:spcPts val="600"/>
              </a:spcBef>
              <a:buNone/>
              <a:defRPr/>
            </a:pPr>
            <a:endParaRPr lang="hu-HU" altLang="hu-HU" sz="24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7187" y="540128"/>
            <a:ext cx="17607312" cy="1231035"/>
          </a:xfrm>
        </p:spPr>
        <p:txBody>
          <a:bodyPr/>
          <a:lstStyle/>
          <a:p>
            <a:r>
              <a:rPr lang="hu-HU" dirty="0"/>
              <a:t>Hatásdimenziók </a:t>
            </a:r>
            <a:r>
              <a:rPr lang="hu-HU" dirty="0" smtClean="0"/>
              <a:t>bemutatása 1</a:t>
            </a:r>
            <a:endParaRPr lang="hu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7905" y="13013195"/>
            <a:ext cx="10211667" cy="309434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77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C47F44F-E6A4-4841-8438-78DB81BF0541}"/>
              </a:ext>
            </a:extLst>
          </p:cNvPr>
          <p:cNvSpPr txBox="1">
            <a:spLocks/>
          </p:cNvSpPr>
          <p:nvPr/>
        </p:nvSpPr>
        <p:spPr bwMode="auto">
          <a:xfrm>
            <a:off x="1677187" y="2507241"/>
            <a:ext cx="21210522" cy="92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490" tIns="108745" rIns="217490" bIns="108745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r>
              <a:rPr lang="hu-HU" sz="3600" dirty="0"/>
              <a:t>A</a:t>
            </a:r>
            <a:r>
              <a:rPr lang="hu-HU" sz="3600" i="1" dirty="0"/>
              <a:t> </a:t>
            </a: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szolgáltatáshoz, eljáráshoz való hozzáférhetőség növelése, hozzáférési korlátok csökkentése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hatásdimenzióban a szolgáltatás igénybevételének megnyíló lehetőségén vagy az igénybevétel megkönnyítésén van a hangsúly. A hozzáférhetőségben bekövetkező pozitív elmozdulás egyértelmű indikátorának tekintjük, ha az igénybevevői kör bővül.</a:t>
            </a:r>
          </a:p>
          <a:p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szolgáltatás-, eljárásfejlesztéshez kapcsolódó képessé tétel, kompetencianöveked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hatásdimenzióban a kimenet megvalósításával létrejövő tudás, képesség vagy kompetenciabővülés a kulcs. Ez a dimenzió azoknál a projekteknél releváns, amelyek képzési elemmel rendelkeznek, vagy tudatformálás, érzékenyítés, új ismertek elsajátítását szükségessé tevő rendszerfejlesztés történik.</a:t>
            </a:r>
          </a:p>
          <a:p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elégedettség és/vagy igénybevétel növekedése: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Mindkét esetben fontos tisztázni, hogy a szolgáltatás, eljárás </a:t>
            </a:r>
            <a:r>
              <a:rPr lang="hu-HU" sz="3600" u="sng" dirty="0">
                <a:latin typeface="Arial" panose="020B0604020202020204" pitchFamily="34" charset="0"/>
                <a:cs typeface="Arial" panose="020B0604020202020204" pitchFamily="34" charset="0"/>
              </a:rPr>
              <a:t>egészével vagy részével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kapcsolatos elégedettségre és/vagy igénybevételre hat-e a projekt. Például egy eljáráshoz kapcsolódó plusz szolgáltatás (pl.: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sms-értesítés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) bevezetése kapcsán az igénybevevői kör az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sms-értesítést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választók körében értelmezendő, míg joggal várhatjuk el, hogy a plusz szolgáltatás eredményeként növekedjen az egész eljárással kapcsolatos átlagos elégedettség.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395FA-4402-EE46-A9AA-A1D87E5DA9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07322" y="1065598"/>
            <a:ext cx="17607312" cy="1231035"/>
          </a:xfrm>
        </p:spPr>
        <p:txBody>
          <a:bodyPr/>
          <a:lstStyle/>
          <a:p>
            <a:r>
              <a:rPr lang="hu-HU" dirty="0"/>
              <a:t>Hatásdimenziók </a:t>
            </a:r>
            <a:r>
              <a:rPr lang="hu-HU" dirty="0" smtClean="0"/>
              <a:t>bemutatása 2</a:t>
            </a:r>
            <a:endParaRPr lang="hu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51E-DC0C-C343-A8A7-6F78FBFD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0206" y="13002350"/>
            <a:ext cx="9921735" cy="365125"/>
          </a:xfrm>
        </p:spPr>
        <p:txBody>
          <a:bodyPr/>
          <a:lstStyle/>
          <a:p>
            <a:r>
              <a:rPr lang="hu-HU" dirty="0"/>
              <a:t>Lechner Nonprofit Kft. A Jó Állam Mutatók összekapcsolásának metodológiája</a:t>
            </a:r>
          </a:p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AD70-EC36-4E49-9EFA-D1A32B6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C823-947F-714D-BC87-1C4E2D38020A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393478" y="12531172"/>
            <a:ext cx="5108713" cy="6745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endParaRPr lang="hu-HU" b="1" dirty="0">
              <a:solidFill>
                <a:srgbClr val="005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8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echner">
      <a:dk1>
        <a:srgbClr val="245976"/>
      </a:dk1>
      <a:lt1>
        <a:srgbClr val="245976"/>
      </a:lt1>
      <a:dk2>
        <a:srgbClr val="FFFFFF"/>
      </a:dk2>
      <a:lt2>
        <a:srgbClr val="FFFFFF"/>
      </a:lt2>
      <a:accent1>
        <a:srgbClr val="FFFFFF"/>
      </a:accent1>
      <a:accent2>
        <a:srgbClr val="005A78"/>
      </a:accent2>
      <a:accent3>
        <a:srgbClr val="60BEB5"/>
      </a:accent3>
      <a:accent4>
        <a:srgbClr val="FFFFFF"/>
      </a:accent4>
      <a:accent5>
        <a:srgbClr val="245976"/>
      </a:accent5>
      <a:accent6>
        <a:srgbClr val="60BEB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AAF7D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1" dirty="0">
            <a:solidFill>
              <a:srgbClr val="005A7A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32176</TotalTime>
  <Words>1578</Words>
  <Application>Microsoft Office PowerPoint</Application>
  <PresentationFormat>Egyéni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Lato Light</vt:lpstr>
      <vt:lpstr>Montserrat</vt:lpstr>
      <vt:lpstr>Montserrat Semi Bold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/>
  <dc:creator>Kirkovits Andrea</dc:creator>
  <cp:keywords/>
  <dc:description/>
  <cp:lastModifiedBy>Hurja Anita</cp:lastModifiedBy>
  <cp:revision>6279</cp:revision>
  <cp:lastPrinted>2020-06-04T16:03:46Z</cp:lastPrinted>
  <dcterms:created xsi:type="dcterms:W3CDTF">2014-11-12T21:47:38Z</dcterms:created>
  <dcterms:modified xsi:type="dcterms:W3CDTF">2020-12-07T11:28:06Z</dcterms:modified>
  <cp:category/>
</cp:coreProperties>
</file>